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66" r:id="rId3"/>
    <p:sldId id="258" r:id="rId4"/>
    <p:sldId id="259" r:id="rId5"/>
    <p:sldId id="260" r:id="rId6"/>
    <p:sldId id="261" r:id="rId7"/>
    <p:sldId id="263" r:id="rId8"/>
    <p:sldId id="282" r:id="rId9"/>
    <p:sldId id="262" r:id="rId10"/>
    <p:sldId id="281" r:id="rId11"/>
    <p:sldId id="264" r:id="rId12"/>
    <p:sldId id="267" r:id="rId13"/>
    <p:sldId id="280" r:id="rId14"/>
    <p:sldId id="274" r:id="rId15"/>
    <p:sldId id="268" r:id="rId16"/>
    <p:sldId id="275" r:id="rId17"/>
    <p:sldId id="269" r:id="rId18"/>
    <p:sldId id="283" r:id="rId19"/>
    <p:sldId id="284" r:id="rId20"/>
    <p:sldId id="270" r:id="rId21"/>
    <p:sldId id="272" r:id="rId22"/>
    <p:sldId id="271" r:id="rId23"/>
    <p:sldId id="273" r:id="rId24"/>
    <p:sldId id="279" r:id="rId25"/>
    <p:sldId id="285" r:id="rId26"/>
    <p:sldId id="276" r:id="rId27"/>
    <p:sldId id="277" r:id="rId28"/>
    <p:sldId id="278" r:id="rId29"/>
    <p:sldId id="286" r:id="rId30"/>
    <p:sldId id="257"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D9AFC6-E69E-40FE-802B-FD9DC14D7183}"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2444112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D9AFC6-E69E-40FE-802B-FD9DC14D718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167547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D9AFC6-E69E-40FE-802B-FD9DC14D718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1751396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D9AFC6-E69E-40FE-802B-FD9DC14D718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F14EC-5E3C-4168-9EE0-936C158E9714}"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20979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D9AFC6-E69E-40FE-802B-FD9DC14D718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324174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2D9AFC6-E69E-40FE-802B-FD9DC14D7183}"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4013441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2D9AFC6-E69E-40FE-802B-FD9DC14D7183}"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780413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9AFC6-E69E-40FE-802B-FD9DC14D7183}"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2086416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9AFC6-E69E-40FE-802B-FD9DC14D7183}"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257988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9AFC6-E69E-40FE-802B-FD9DC14D7183}"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198499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D9AFC6-E69E-40FE-802B-FD9DC14D7183}"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223013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D9AFC6-E69E-40FE-802B-FD9DC14D718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78136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D9AFC6-E69E-40FE-802B-FD9DC14D7183}"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288537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D9AFC6-E69E-40FE-802B-FD9DC14D7183}"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108321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9AFC6-E69E-40FE-802B-FD9DC14D7183}"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230230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2D9AFC6-E69E-40FE-802B-FD9DC14D718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182608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2D9AFC6-E69E-40FE-802B-FD9DC14D718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F14EC-5E3C-4168-9EE0-936C158E9714}" type="slidenum">
              <a:rPr lang="en-US" smtClean="0"/>
              <a:t>‹#›</a:t>
            </a:fld>
            <a:endParaRPr lang="en-US"/>
          </a:p>
        </p:txBody>
      </p:sp>
    </p:spTree>
    <p:extLst>
      <p:ext uri="{BB962C8B-B14F-4D97-AF65-F5344CB8AC3E}">
        <p14:creationId xmlns:p14="http://schemas.microsoft.com/office/powerpoint/2010/main" val="305225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71000"/>
            <a:duotone>
              <a:schemeClr val="bg2">
                <a:shade val="80000"/>
                <a:lumMod val="80000"/>
              </a:schemeClr>
              <a:schemeClr val="bg2">
                <a:tint val="98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2D9AFC6-E69E-40FE-802B-FD9DC14D7183}" type="datetimeFigureOut">
              <a:rPr lang="en-US" smtClean="0"/>
              <a:t>1/25/2022</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3CF14EC-5E3C-4168-9EE0-936C158E9714}" type="slidenum">
              <a:rPr lang="en-US" smtClean="0"/>
              <a:t>‹#›</a:t>
            </a:fld>
            <a:endParaRPr lang="en-US"/>
          </a:p>
        </p:txBody>
      </p:sp>
    </p:spTree>
    <p:extLst>
      <p:ext uri="{BB962C8B-B14F-4D97-AF65-F5344CB8AC3E}">
        <p14:creationId xmlns:p14="http://schemas.microsoft.com/office/powerpoint/2010/main" val="1426115074"/>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atershedsunitedvt.org/resources/block-gra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nrweb.vt.gov/DEC/cleanWaterDashboard/ProjectExplorer.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ec.vermont.gov/sites/dec/files/wsm/erp/docs/2021-02-04_FINAL_FY21_CWIPFundingPolicy_signed.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dec.vermont.gov/water-investment/cwi/grants/co-opportunities#Watersh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uvm.edu/seagrant/watershed-forestry-partnership/lake-champlain-basin-riparian-restoration-contact-database" TargetMode="External"/><Relationship Id="rId2" Type="http://schemas.openxmlformats.org/officeDocument/2006/relationships/hyperlink" Target="mailto:watershedsunited@gmail.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ec.vermont.gov/sites/dec/files/wsm/erp/docs/2021-02-04_FINAL_FY21_CWIPFundingPolicy_signed.pdf" TargetMode="External"/><Relationship Id="rId2" Type="http://schemas.openxmlformats.org/officeDocument/2006/relationships/hyperlink" Target="https://watershedsunitedvt.org/resources/block-gra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atershedsunitedvt.org/resources/block-gra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c.vermont.gov/sites/dec/files/wsm/erp/docs/2021-02-04_FINAL_FY21_CWIPFundingPolicy_signed.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ec.vermont.gov/sites/dec/files/wsm/erp/docs/2021-02-04_FINAL_FY21_CWIPFundingPolicy_signed.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3175000"/>
            <a:ext cx="9414933" cy="2904067"/>
          </a:xfrm>
        </p:spPr>
        <p:txBody>
          <a:bodyPr>
            <a:normAutofit/>
          </a:bodyPr>
          <a:lstStyle/>
          <a:p>
            <a:pPr algn="l"/>
            <a:r>
              <a:rPr lang="en-US" dirty="0" smtClean="0"/>
              <a:t> </a:t>
            </a:r>
            <a:r>
              <a:rPr lang="en-US" dirty="0"/>
              <a:t>2022-2023</a:t>
            </a:r>
            <a:r>
              <a:rPr lang="en-US" dirty="0" smtClean="0"/>
              <a:t/>
            </a:r>
            <a:br>
              <a:rPr lang="en-US" dirty="0" smtClean="0"/>
            </a:br>
            <a:r>
              <a:rPr lang="en-US" dirty="0" smtClean="0"/>
              <a:t>WUV Tree Planting Webinar</a:t>
            </a:r>
            <a:br>
              <a:rPr lang="en-US" dirty="0" smtClean="0"/>
            </a:br>
            <a:endParaRPr lang="en-US" dirty="0"/>
          </a:p>
        </p:txBody>
      </p:sp>
      <p:pic>
        <p:nvPicPr>
          <p:cNvPr id="6" name="Picture 5"/>
          <p:cNvPicPr>
            <a:picLocks noChangeAspect="1"/>
          </p:cNvPicPr>
          <p:nvPr/>
        </p:nvPicPr>
        <p:blipFill>
          <a:blip r:embed="rId2"/>
          <a:stretch>
            <a:fillRect/>
          </a:stretch>
        </p:blipFill>
        <p:spPr>
          <a:xfrm>
            <a:off x="5617633" y="876828"/>
            <a:ext cx="3733800" cy="3343275"/>
          </a:xfrm>
          <a:prstGeom prst="rect">
            <a:avLst/>
          </a:prstGeom>
        </p:spPr>
      </p:pic>
    </p:spTree>
    <p:extLst>
      <p:ext uri="{BB962C8B-B14F-4D97-AF65-F5344CB8AC3E}">
        <p14:creationId xmlns:p14="http://schemas.microsoft.com/office/powerpoint/2010/main" val="1900210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Considerations</a:t>
            </a:r>
            <a:endParaRPr lang="en-US" dirty="0"/>
          </a:p>
        </p:txBody>
      </p:sp>
      <p:sp>
        <p:nvSpPr>
          <p:cNvPr id="3" name="Content Placeholder 2"/>
          <p:cNvSpPr>
            <a:spLocks noGrp="1"/>
          </p:cNvSpPr>
          <p:nvPr>
            <p:ph idx="1"/>
          </p:nvPr>
        </p:nvSpPr>
        <p:spPr/>
        <p:txBody>
          <a:bodyPr/>
          <a:lstStyle/>
          <a:p>
            <a:r>
              <a:rPr lang="en-US" dirty="0" smtClean="0"/>
              <a:t>Our goal is to fund all </a:t>
            </a:r>
            <a:r>
              <a:rPr lang="en-US" smtClean="0"/>
              <a:t>high quality plantings </a:t>
            </a:r>
            <a:r>
              <a:rPr lang="en-US" dirty="0" smtClean="0"/>
              <a:t>that meet the requirements of this funding, however if planting requests are higher than available funds, the following considerations will be used to prioritize plantings:</a:t>
            </a:r>
          </a:p>
          <a:p>
            <a:pPr lvl="1"/>
            <a:r>
              <a:rPr lang="en-US" dirty="0" smtClean="0"/>
              <a:t>Distribution of funds across groups and geographic location</a:t>
            </a:r>
          </a:p>
          <a:p>
            <a:pPr lvl="1"/>
            <a:r>
              <a:rPr lang="en-US" dirty="0" smtClean="0"/>
              <a:t>Planting capacity</a:t>
            </a:r>
          </a:p>
          <a:p>
            <a:pPr lvl="1"/>
            <a:r>
              <a:rPr lang="en-US" dirty="0" smtClean="0"/>
              <a:t>Site description</a:t>
            </a:r>
          </a:p>
          <a:p>
            <a:pPr lvl="1"/>
            <a:r>
              <a:rPr lang="en-US" dirty="0" smtClean="0"/>
              <a:t>Likelihood of planting (</a:t>
            </a:r>
            <a:r>
              <a:rPr lang="en-US" dirty="0"/>
              <a:t>l</a:t>
            </a:r>
            <a:r>
              <a:rPr lang="en-US" dirty="0" smtClean="0"/>
              <a:t>andowner commitment)</a:t>
            </a:r>
          </a:p>
          <a:p>
            <a:pPr lvl="1"/>
            <a:r>
              <a:rPr lang="en-US" dirty="0" smtClean="0"/>
              <a:t>Planting cost/acre</a:t>
            </a:r>
          </a:p>
        </p:txBody>
      </p:sp>
    </p:spTree>
    <p:extLst>
      <p:ext uri="{BB962C8B-B14F-4D97-AF65-F5344CB8AC3E}">
        <p14:creationId xmlns:p14="http://schemas.microsoft.com/office/powerpoint/2010/main" val="513329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Pre-Planting Process and Deliverables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Review 2022 Woody Buffer Guidelines at </a:t>
            </a:r>
            <a:r>
              <a:rPr lang="en-US" dirty="0" smtClean="0">
                <a:hlinkClick r:id="rId2"/>
              </a:rPr>
              <a:t>https://watershedsunitedvt.org/resources/block-grants</a:t>
            </a:r>
            <a:r>
              <a:rPr lang="en-US" dirty="0" smtClean="0"/>
              <a:t> for additional details on how grant process will work if your site is funded</a:t>
            </a:r>
          </a:p>
          <a:p>
            <a:r>
              <a:rPr lang="en-US" dirty="0" smtClean="0"/>
              <a:t>Once funded, groups must submit for following pre-planting deliverables and documents:</a:t>
            </a:r>
          </a:p>
          <a:p>
            <a:pPr marL="0" indent="0">
              <a:buNone/>
            </a:pPr>
            <a:r>
              <a:rPr lang="en-US" dirty="0" smtClean="0"/>
              <a:t>	1</a:t>
            </a:r>
            <a:r>
              <a:rPr lang="en-US" dirty="0"/>
              <a:t>. Signed WUV Grant Agreement </a:t>
            </a:r>
          </a:p>
          <a:p>
            <a:pPr marL="0" indent="0">
              <a:buNone/>
            </a:pPr>
            <a:r>
              <a:rPr lang="en-US" dirty="0" smtClean="0"/>
              <a:t>	2</a:t>
            </a:r>
            <a:r>
              <a:rPr lang="en-US" dirty="0"/>
              <a:t>. Proof of Insurance (COI)</a:t>
            </a:r>
          </a:p>
          <a:p>
            <a:pPr marL="0" indent="0">
              <a:buNone/>
            </a:pPr>
            <a:r>
              <a:rPr lang="en-US" dirty="0" smtClean="0"/>
              <a:t>	3</a:t>
            </a:r>
            <a:r>
              <a:rPr lang="en-US" dirty="0"/>
              <a:t>. Organization W-9</a:t>
            </a:r>
          </a:p>
          <a:p>
            <a:pPr marL="0" indent="0">
              <a:buNone/>
            </a:pPr>
            <a:r>
              <a:rPr lang="en-US" dirty="0" smtClean="0"/>
              <a:t>	4</a:t>
            </a:r>
            <a:r>
              <a:rPr lang="en-US" dirty="0"/>
              <a:t>. Subcontractor Approval Form – for your organization and anyone you are sub-contracting with for the </a:t>
            </a:r>
            <a:r>
              <a:rPr lang="en-US" dirty="0" smtClean="0"/>
              <a:t>	planting </a:t>
            </a:r>
            <a:r>
              <a:rPr lang="en-US" dirty="0"/>
              <a:t>(work crews)</a:t>
            </a:r>
          </a:p>
          <a:p>
            <a:pPr marL="0" indent="0">
              <a:buNone/>
            </a:pPr>
            <a:r>
              <a:rPr lang="en-US" dirty="0" smtClean="0"/>
              <a:t>	5</a:t>
            </a:r>
            <a:r>
              <a:rPr lang="en-US" dirty="0"/>
              <a:t>. Planting Plan</a:t>
            </a:r>
          </a:p>
          <a:p>
            <a:pPr marL="0" indent="0">
              <a:buNone/>
            </a:pPr>
            <a:r>
              <a:rPr lang="en-US" dirty="0" smtClean="0"/>
              <a:t>	6</a:t>
            </a:r>
            <a:r>
              <a:rPr lang="en-US" dirty="0"/>
              <a:t>. At least 2 pre-planting photos</a:t>
            </a:r>
          </a:p>
          <a:p>
            <a:pPr marL="0" indent="0">
              <a:buNone/>
            </a:pPr>
            <a:r>
              <a:rPr lang="en-US" dirty="0" smtClean="0"/>
              <a:t>	7</a:t>
            </a:r>
            <a:r>
              <a:rPr lang="en-US" dirty="0"/>
              <a:t>. Signed DEC O&amp;M agreement(s) with minimum 10-year O&amp;M </a:t>
            </a:r>
          </a:p>
          <a:p>
            <a:pPr marL="0" indent="0">
              <a:buNone/>
            </a:pPr>
            <a:r>
              <a:rPr lang="en-US" dirty="0" smtClean="0"/>
              <a:t>	8</a:t>
            </a:r>
            <a:r>
              <a:rPr lang="en-US" dirty="0"/>
              <a:t>. Acknowledgment of internal landowner agreement between planting group and </a:t>
            </a:r>
            <a:r>
              <a:rPr lang="en-US" dirty="0" smtClean="0"/>
              <a:t>landowner</a:t>
            </a:r>
          </a:p>
          <a:p>
            <a:pPr marL="0" indent="0">
              <a:buNone/>
            </a:pPr>
            <a:r>
              <a:rPr lang="en-US" dirty="0" smtClean="0"/>
              <a:t> </a:t>
            </a:r>
            <a:endParaRPr lang="en-US" dirty="0"/>
          </a:p>
        </p:txBody>
      </p:sp>
    </p:spTree>
    <p:extLst>
      <p:ext uri="{BB962C8B-B14F-4D97-AF65-F5344CB8AC3E}">
        <p14:creationId xmlns:p14="http://schemas.microsoft.com/office/powerpoint/2010/main" val="3995495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Post-Planting Deliverables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sz="2400" dirty="0" smtClean="0"/>
              <a:t>Completed Final Performance Report – new to this round of funding is a report template that includes calculating phosphorus reductions for plantings based on land use and acreage of planting site. New reporting template will be provided to planting groups.</a:t>
            </a:r>
          </a:p>
          <a:p>
            <a:pPr marL="514350" indent="-514350">
              <a:buAutoNum type="arabicPeriod"/>
            </a:pPr>
            <a:r>
              <a:rPr lang="en-US" sz="2400" dirty="0" smtClean="0"/>
              <a:t>At least 2 post-implementation photos</a:t>
            </a:r>
          </a:p>
          <a:p>
            <a:pPr marL="514350" indent="-514350">
              <a:buAutoNum type="arabicPeriod"/>
            </a:pPr>
            <a:r>
              <a:rPr lang="en-US" sz="2400" dirty="0" smtClean="0"/>
              <a:t>Planting invoices - Breakdown of costs including trees/shrubs, contractors, staff time with hourly rate, and indirect. Provide receipts/invoices for any expenses </a:t>
            </a:r>
          </a:p>
          <a:p>
            <a:pPr marL="514350" indent="-514350">
              <a:buAutoNum type="arabicPeriod"/>
            </a:pPr>
            <a:r>
              <a:rPr lang="en-US" sz="2400" dirty="0"/>
              <a:t>Final Match Form 430-M (if </a:t>
            </a:r>
            <a:r>
              <a:rPr lang="en-US" sz="2400" dirty="0" smtClean="0"/>
              <a:t>applicable)</a:t>
            </a:r>
          </a:p>
          <a:p>
            <a:pPr marL="514350" indent="-514350">
              <a:buAutoNum type="arabicPeriod"/>
            </a:pPr>
            <a:r>
              <a:rPr lang="en-US" sz="2400" dirty="0" smtClean="0"/>
              <a:t>Press Release (if organization is doing multiple plantings, one press release can cover all plantings)</a:t>
            </a:r>
          </a:p>
          <a:p>
            <a:pPr marL="514350" indent="-514350">
              <a:buAutoNum type="arabicPeriod"/>
            </a:pPr>
            <a:endParaRPr lang="en-US" dirty="0"/>
          </a:p>
        </p:txBody>
      </p:sp>
    </p:spTree>
    <p:extLst>
      <p:ext uri="{BB962C8B-B14F-4D97-AF65-F5344CB8AC3E}">
        <p14:creationId xmlns:p14="http://schemas.microsoft.com/office/powerpoint/2010/main" val="233369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Changes for 2022</a:t>
            </a:r>
            <a:endParaRPr lang="en-US" dirty="0"/>
          </a:p>
        </p:txBody>
      </p:sp>
      <p:sp>
        <p:nvSpPr>
          <p:cNvPr id="3" name="Content Placeholder 2"/>
          <p:cNvSpPr>
            <a:spLocks noGrp="1"/>
          </p:cNvSpPr>
          <p:nvPr>
            <p:ph idx="1"/>
          </p:nvPr>
        </p:nvSpPr>
        <p:spPr/>
        <p:txBody>
          <a:bodyPr>
            <a:normAutofit lnSpcReduction="10000"/>
          </a:bodyPr>
          <a:lstStyle/>
          <a:p>
            <a:r>
              <a:rPr lang="en-US" dirty="0" smtClean="0"/>
              <a:t>As part of the this years application, please alert your basin’s river scientist and basin planner to your planting site, we are asking groups to get input from river scientist to make sure the site meets DEC standards</a:t>
            </a:r>
          </a:p>
          <a:p>
            <a:r>
              <a:rPr lang="en-US" dirty="0" smtClean="0"/>
              <a:t>In previous years, WUV has provided a $4,000 per acre goal for spending on plantings. WUV understands that costs from plantings has changed for many groups as planting techniques and methods have changed (especially with Covid-19). We have removed the recommended cost/acre but please clearly indicate costs and rationale in budget section</a:t>
            </a:r>
          </a:p>
          <a:p>
            <a:r>
              <a:rPr lang="en-US" dirty="0" smtClean="0"/>
              <a:t>All reporting expenses should be included under project management (this used to be called program delivery and called out separately in budget) </a:t>
            </a:r>
          </a:p>
          <a:p>
            <a:r>
              <a:rPr lang="en-US" dirty="0" smtClean="0"/>
              <a:t>This grant rounds allows for a 10% indirect request</a:t>
            </a:r>
          </a:p>
          <a:p>
            <a:r>
              <a:rPr lang="en-US" dirty="0" smtClean="0"/>
              <a:t>We are not longer allocating a block of funding to groups for a collection of plantings, all applications must be site-specific</a:t>
            </a:r>
          </a:p>
          <a:p>
            <a:pPr marL="3690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31487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 Woody Buffer Enhancement Planting Funding</a:t>
            </a:r>
            <a:endParaRPr lang="en-US" dirty="0"/>
          </a:p>
        </p:txBody>
      </p:sp>
      <p:sp>
        <p:nvSpPr>
          <p:cNvPr id="3" name="Content Placeholder 2"/>
          <p:cNvSpPr>
            <a:spLocks noGrp="1"/>
          </p:cNvSpPr>
          <p:nvPr>
            <p:ph idx="1"/>
          </p:nvPr>
        </p:nvSpPr>
        <p:spPr/>
        <p:txBody>
          <a:bodyPr>
            <a:normAutofit/>
          </a:bodyPr>
          <a:lstStyle/>
          <a:p>
            <a:r>
              <a:rPr lang="en-US" sz="2800" b="1" i="1" dirty="0" smtClean="0"/>
              <a:t>New to 2022 </a:t>
            </a:r>
            <a:r>
              <a:rPr lang="en-US" sz="2800" dirty="0" smtClean="0"/>
              <a:t>is enhancement planting funding, this funding can be used to prioritize and enhance plantings that have been funded wholly or partially with DEC Woody Buffer funds</a:t>
            </a:r>
          </a:p>
          <a:p>
            <a:r>
              <a:rPr lang="en-US" sz="2800" dirty="0" smtClean="0"/>
              <a:t>Available funding: </a:t>
            </a:r>
            <a:r>
              <a:rPr lang="en-US" sz="2800" b="1" dirty="0" smtClean="0"/>
              <a:t>$35,000</a:t>
            </a:r>
          </a:p>
          <a:p>
            <a:r>
              <a:rPr lang="en-US" sz="2800" dirty="0" smtClean="0"/>
              <a:t>Performance Measure: Acres enhanced </a:t>
            </a:r>
          </a:p>
        </p:txBody>
      </p:sp>
    </p:spTree>
    <p:extLst>
      <p:ext uri="{BB962C8B-B14F-4D97-AF65-F5344CB8AC3E}">
        <p14:creationId xmlns:p14="http://schemas.microsoft.com/office/powerpoint/2010/main" val="2241106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 Woody Buffer Enhancement Planting Funding</a:t>
            </a:r>
            <a:endParaRPr lang="en-US" dirty="0"/>
          </a:p>
        </p:txBody>
      </p:sp>
      <p:sp>
        <p:nvSpPr>
          <p:cNvPr id="3" name="Content Placeholder 2"/>
          <p:cNvSpPr>
            <a:spLocks noGrp="1"/>
          </p:cNvSpPr>
          <p:nvPr>
            <p:ph idx="1"/>
          </p:nvPr>
        </p:nvSpPr>
        <p:spPr>
          <a:xfrm>
            <a:off x="838200" y="2001116"/>
            <a:ext cx="10515600" cy="4351338"/>
          </a:xfrm>
        </p:spPr>
        <p:txBody>
          <a:bodyPr>
            <a:normAutofit/>
          </a:bodyPr>
          <a:lstStyle/>
          <a:p>
            <a:pPr marL="0" indent="0">
              <a:buNone/>
            </a:pPr>
            <a:r>
              <a:rPr lang="en-US" dirty="0" smtClean="0"/>
              <a:t>Eligible </a:t>
            </a:r>
            <a:r>
              <a:rPr lang="en-US" dirty="0"/>
              <a:t>enhanced survivorship treatment practices </a:t>
            </a:r>
            <a:r>
              <a:rPr lang="en-US" dirty="0" smtClean="0"/>
              <a:t>include: </a:t>
            </a:r>
          </a:p>
          <a:p>
            <a:pPr marL="514350" indent="-514350">
              <a:buAutoNum type="arabicParenR"/>
            </a:pPr>
            <a:r>
              <a:rPr lang="en-US" dirty="0"/>
              <a:t>A</a:t>
            </a:r>
            <a:r>
              <a:rPr lang="en-US" dirty="0" smtClean="0"/>
              <a:t>ssessing </a:t>
            </a:r>
            <a:r>
              <a:rPr lang="en-US" dirty="0"/>
              <a:t>prior planting projects for condition to prioritize sites for enhanced survivorship treatment, </a:t>
            </a:r>
            <a:endParaRPr lang="en-US" dirty="0" smtClean="0"/>
          </a:p>
          <a:p>
            <a:pPr marL="514350" indent="-514350">
              <a:buAutoNum type="arabicParenR"/>
            </a:pPr>
            <a:r>
              <a:rPr lang="en-US" dirty="0"/>
              <a:t>S</a:t>
            </a:r>
            <a:r>
              <a:rPr lang="en-US" dirty="0" smtClean="0"/>
              <a:t>upplemental </a:t>
            </a:r>
            <a:r>
              <a:rPr lang="en-US" dirty="0"/>
              <a:t>plantings to restore target stem density of at least 300 stems per acre (as long as loss of density was due to natural and not human-caused </a:t>
            </a:r>
            <a:r>
              <a:rPr lang="en-US" dirty="0" smtClean="0"/>
              <a:t>influences)</a:t>
            </a:r>
          </a:p>
          <a:p>
            <a:pPr marL="514350" indent="-514350">
              <a:buAutoNum type="arabicParenR"/>
            </a:pPr>
            <a:r>
              <a:rPr lang="en-US" dirty="0"/>
              <a:t>W</a:t>
            </a:r>
            <a:r>
              <a:rPr lang="en-US" dirty="0" smtClean="0"/>
              <a:t>eeding </a:t>
            </a:r>
            <a:r>
              <a:rPr lang="en-US" dirty="0"/>
              <a:t>and vine removal around the immediate vicinity of stems to help new plantings (1-3 years old) get established above vegetative competition</a:t>
            </a:r>
            <a:r>
              <a:rPr lang="en-US" dirty="0" smtClean="0"/>
              <a:t>. </a:t>
            </a:r>
          </a:p>
          <a:p>
            <a:pPr marL="0" indent="0">
              <a:buNone/>
            </a:pPr>
            <a:r>
              <a:rPr lang="en-US" dirty="0" smtClean="0"/>
              <a:t>Enhanced </a:t>
            </a:r>
            <a:r>
              <a:rPr lang="en-US" dirty="0"/>
              <a:t>Survivorship Treatment may only be performed on sites supported in whole or in part with DEC funds and registered within the </a:t>
            </a:r>
            <a:r>
              <a:rPr lang="en-US" u="sng" dirty="0">
                <a:hlinkClick r:id="rId2"/>
              </a:rPr>
              <a:t>Clean Water Project Explorer</a:t>
            </a:r>
            <a:r>
              <a:rPr lang="en-US" dirty="0"/>
              <a:t> as “River – Planting” project type OR new planting projects </a:t>
            </a:r>
            <a:r>
              <a:rPr lang="en-US" dirty="0" smtClean="0"/>
              <a:t>funded this year through DEC Woody Buffer funds</a:t>
            </a:r>
            <a:endParaRPr lang="en-US" dirty="0"/>
          </a:p>
        </p:txBody>
      </p:sp>
    </p:spTree>
    <p:extLst>
      <p:ext uri="{BB962C8B-B14F-4D97-AF65-F5344CB8AC3E}">
        <p14:creationId xmlns:p14="http://schemas.microsoft.com/office/powerpoint/2010/main" val="4038818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access Enhancement Planting Funding</a:t>
            </a:r>
            <a:endParaRPr lang="en-US" dirty="0"/>
          </a:p>
        </p:txBody>
      </p:sp>
      <p:sp>
        <p:nvSpPr>
          <p:cNvPr id="3" name="Content Placeholder 2"/>
          <p:cNvSpPr>
            <a:spLocks noGrp="1"/>
          </p:cNvSpPr>
          <p:nvPr>
            <p:ph idx="1"/>
          </p:nvPr>
        </p:nvSpPr>
        <p:spPr>
          <a:xfrm>
            <a:off x="913794" y="1732449"/>
            <a:ext cx="10453641" cy="4754978"/>
          </a:xfrm>
        </p:spPr>
        <p:txBody>
          <a:bodyPr>
            <a:normAutofit fontScale="92500"/>
          </a:bodyPr>
          <a:lstStyle/>
          <a:p>
            <a:r>
              <a:rPr lang="en-US" i="1" dirty="0" smtClean="0"/>
              <a:t>2022 Enhancement Planting Funding</a:t>
            </a:r>
            <a:r>
              <a:rPr lang="en-US" dirty="0" smtClean="0"/>
              <a:t>: </a:t>
            </a:r>
          </a:p>
          <a:p>
            <a:pPr lvl="1"/>
            <a:r>
              <a:rPr lang="en-US" dirty="0" smtClean="0"/>
              <a:t>Sites have to be assessed and prioritized to determine which sites require a replant or weeding/vine removal . If you have previously planted using WUV’s DEC Woody Buffer funding, we will be in contact to provide funding to assess and prioritize plantings to determine where enhancement plantings are required. </a:t>
            </a:r>
          </a:p>
          <a:p>
            <a:pPr lvl="1"/>
            <a:r>
              <a:rPr lang="en-US" dirty="0" smtClean="0"/>
              <a:t>If you receive 2022 Woody Buffer funding, at time of the grant award we will inquire whether you want and have the capacity to receive enhancement funding to perform approved enhancement activities.</a:t>
            </a:r>
          </a:p>
          <a:p>
            <a:pPr lvl="1"/>
            <a:r>
              <a:rPr lang="en-US" dirty="0" smtClean="0"/>
              <a:t>If you have a site previously planted with DEC Woody Buffer funds that you have already monitored and assessed and the site requires a replant, please contact WUV to explore a 2022 enhancement replant</a:t>
            </a:r>
          </a:p>
          <a:p>
            <a:r>
              <a:rPr lang="en-US" i="1" dirty="0" smtClean="0"/>
              <a:t>2023 Enhancement Planting Funding</a:t>
            </a:r>
            <a:r>
              <a:rPr lang="en-US" dirty="0" smtClean="0"/>
              <a:t>: </a:t>
            </a:r>
          </a:p>
          <a:p>
            <a:pPr lvl="1"/>
            <a:r>
              <a:rPr lang="en-US" dirty="0" smtClean="0"/>
              <a:t>Sites planted with 2022 Woody Buffer funds will have access to enhancement funds to access and prioritize if additional enhancement funds are required (weeding and/or replant)</a:t>
            </a:r>
          </a:p>
          <a:p>
            <a:pPr lvl="1"/>
            <a:r>
              <a:rPr lang="en-US" dirty="0" smtClean="0"/>
              <a:t>Any sites identified with 2022 enhancement plantings funds as requiring additional enhancement will be eligible for additional funds to either replant or perform weed/vine removal</a:t>
            </a:r>
            <a:endParaRPr lang="en-US" dirty="0"/>
          </a:p>
        </p:txBody>
      </p:sp>
    </p:spTree>
    <p:extLst>
      <p:ext uri="{BB962C8B-B14F-4D97-AF65-F5344CB8AC3E}">
        <p14:creationId xmlns:p14="http://schemas.microsoft.com/office/powerpoint/2010/main" val="2369060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on DEC Woody Buffer Plantings?? </a:t>
            </a:r>
            <a:endParaRPr lang="en-US" dirty="0"/>
          </a:p>
        </p:txBody>
      </p:sp>
      <p:sp>
        <p:nvSpPr>
          <p:cNvPr id="3" name="Content Placeholder 2"/>
          <p:cNvSpPr>
            <a:spLocks noGrp="1"/>
          </p:cNvSpPr>
          <p:nvPr>
            <p:ph idx="1"/>
          </p:nvPr>
        </p:nvSpPr>
        <p:spPr/>
        <p:txBody>
          <a:bodyPr>
            <a:noAutofit/>
          </a:bodyPr>
          <a:lstStyle/>
          <a:p>
            <a:r>
              <a:rPr lang="en-US" sz="3200" dirty="0" smtClean="0"/>
              <a:t>2022 plantings application due February 2, 2022!</a:t>
            </a:r>
          </a:p>
          <a:p>
            <a:r>
              <a:rPr lang="en-US" sz="3200" dirty="0" smtClean="0"/>
              <a:t>2023 site specific planting application will be available in October 2022. </a:t>
            </a:r>
          </a:p>
          <a:p>
            <a:r>
              <a:rPr lang="en-US" sz="3200" dirty="0" smtClean="0"/>
              <a:t>If you have a site that is a good fit for DEC Woody Buffer funding after February 2, we will be accepting application on a rolling basis if funding allows.</a:t>
            </a:r>
          </a:p>
        </p:txBody>
      </p:sp>
    </p:spTree>
    <p:extLst>
      <p:ext uri="{BB962C8B-B14F-4D97-AF65-F5344CB8AC3E}">
        <p14:creationId xmlns:p14="http://schemas.microsoft.com/office/powerpoint/2010/main" val="2845684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 Woody Buffer Questions from Webinar</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1. Can DEC Woody Buffer funds be used for site prep? </a:t>
            </a:r>
            <a:r>
              <a:rPr lang="en-US" dirty="0" smtClean="0"/>
              <a:t>Yes, funds can be used for minimal levels of site prep (weeding, plowing planting area, mowing). However the funds can’t be used for extensive site prep (chemically treating a site to clear knotweed). All allowable site prep activities have to happen in the same year as planting (can’t do site prep the year preceding the planting).</a:t>
            </a:r>
          </a:p>
          <a:p>
            <a:r>
              <a:rPr lang="en-US" b="1" dirty="0" smtClean="0"/>
              <a:t>Where can you find the DEC clean water initiative funding policy for eligible and non- eligible expenses? </a:t>
            </a:r>
            <a:r>
              <a:rPr lang="en-US" b="1" i="1" dirty="0">
                <a:effectLst/>
                <a:hlinkClick r:id="rId2"/>
              </a:rPr>
              <a:t>https://</a:t>
            </a:r>
            <a:r>
              <a:rPr lang="en-US" b="1" i="1" dirty="0" smtClean="0">
                <a:effectLst/>
                <a:hlinkClick r:id="rId2"/>
              </a:rPr>
              <a:t>dec.vermont.gov/sites/dec/files/wsm/erp/docs/2021-02-04_FINAL_FY21_CWIPFundingPolicy_signed.pdf</a:t>
            </a:r>
            <a:endParaRPr lang="en-US" b="1" i="1" dirty="0" smtClean="0">
              <a:effectLst/>
            </a:endParaRPr>
          </a:p>
          <a:p>
            <a:r>
              <a:rPr lang="en-US" b="1" dirty="0" smtClean="0">
                <a:effectLst/>
              </a:rPr>
              <a:t>Will thee be a second round of funding available for Fall 2022 plantings? </a:t>
            </a:r>
            <a:r>
              <a:rPr lang="en-US" dirty="0" smtClean="0">
                <a:effectLst/>
              </a:rPr>
              <a:t>We encourage groups to apply for Fall 2022 plantings at our February 2 due date, however we realize the changing nature of buffer plantings so we will have our application open on a rolling basis from February to September to apply at any time for a fall 2022 planting.</a:t>
            </a:r>
          </a:p>
          <a:p>
            <a:r>
              <a:rPr lang="en-US" b="1" dirty="0">
                <a:effectLst/>
              </a:rPr>
              <a:t>are RFPs required for hiring crews, </a:t>
            </a:r>
            <a:r>
              <a:rPr lang="en-US" b="1" dirty="0" err="1">
                <a:effectLst/>
              </a:rPr>
              <a:t>etc</a:t>
            </a:r>
            <a:r>
              <a:rPr lang="en-US" b="1" dirty="0" smtClean="0">
                <a:effectLst/>
              </a:rPr>
              <a:t>? </a:t>
            </a:r>
            <a:r>
              <a:rPr lang="en-US" dirty="0" smtClean="0">
                <a:effectLst/>
              </a:rPr>
              <a:t>This funding requires that groups have and follow an internal procurement policy. WUV does not need to see or approve the policy, we just need to be made aware that one is being followed in the procurement of work crews. Some policies may require an RFP for works crews, other policies may allow direct procurement.</a:t>
            </a:r>
            <a:endParaRPr lang="en-US" b="1" dirty="0">
              <a:effectLst/>
            </a:endParaRPr>
          </a:p>
          <a:p>
            <a:endParaRPr lang="en-US" dirty="0"/>
          </a:p>
        </p:txBody>
      </p:sp>
    </p:spTree>
    <p:extLst>
      <p:ext uri="{BB962C8B-B14F-4D97-AF65-F5344CB8AC3E}">
        <p14:creationId xmlns:p14="http://schemas.microsoft.com/office/powerpoint/2010/main" val="59529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 Woody Buffer Questions from </a:t>
            </a:r>
            <a:r>
              <a:rPr lang="en-US" dirty="0" smtClean="0"/>
              <a:t>Webinar, cont.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effectLst/>
              </a:rPr>
              <a:t>will the O&amp;M handbook be out in time for spring O&amp;Ms</a:t>
            </a:r>
            <a:r>
              <a:rPr lang="en-US" b="1" dirty="0" smtClean="0">
                <a:effectLst/>
              </a:rPr>
              <a:t>? </a:t>
            </a:r>
            <a:r>
              <a:rPr lang="en-US" dirty="0" smtClean="0">
                <a:effectLst/>
              </a:rPr>
              <a:t>WUV does not have any information of the DEC O&amp;M handbook but will be following up with DEC staff to find out any information on this. We will update all interested parties if information/roll out dates are provided to WUV.</a:t>
            </a:r>
          </a:p>
          <a:p>
            <a:r>
              <a:rPr lang="en-US" b="1" dirty="0" smtClean="0">
                <a:effectLst/>
              </a:rPr>
              <a:t>Can enhancement funds be used on past </a:t>
            </a:r>
            <a:r>
              <a:rPr lang="en-US" b="1" dirty="0">
                <a:effectLst/>
              </a:rPr>
              <a:t>ERP grant plantings</a:t>
            </a:r>
            <a:r>
              <a:rPr lang="en-US" b="1" dirty="0" smtClean="0">
                <a:effectLst/>
              </a:rPr>
              <a:t>? </a:t>
            </a:r>
            <a:r>
              <a:rPr lang="en-US" dirty="0" smtClean="0">
                <a:effectLst/>
              </a:rPr>
              <a:t>Yes (in some cases). The only requirement for plantings to use the enhancement funding </a:t>
            </a:r>
            <a:r>
              <a:rPr lang="en-US" dirty="0">
                <a:effectLst/>
              </a:rPr>
              <a:t>is </a:t>
            </a:r>
            <a:r>
              <a:rPr lang="en-US" dirty="0" smtClean="0">
                <a:effectLst/>
              </a:rPr>
              <a:t>that the sites were supported </a:t>
            </a:r>
            <a:r>
              <a:rPr lang="en-US" dirty="0">
                <a:effectLst/>
              </a:rPr>
              <a:t>in whole or in part with DEC funds and registered within the Clean Water Project Explorer as “River – Planting</a:t>
            </a:r>
            <a:r>
              <a:rPr lang="en-US" dirty="0" smtClean="0">
                <a:effectLst/>
              </a:rPr>
              <a:t>”. So if the past ERP planting is in the project explorer as “River-Planting” it may be eligible for funding.  However, the </a:t>
            </a:r>
            <a:r>
              <a:rPr lang="en-US" dirty="0" smtClean="0">
                <a:effectLst/>
              </a:rPr>
              <a:t>weeding </a:t>
            </a:r>
            <a:r>
              <a:rPr lang="en-US" dirty="0" smtClean="0">
                <a:effectLst/>
              </a:rPr>
              <a:t>and vine removal enhancement funds are only available for plantings that are 1-3 years old, so an ERP funded planting may not qualify because too many years have gone by and instead the only eligible activity would be a replant.</a:t>
            </a:r>
          </a:p>
          <a:p>
            <a:r>
              <a:rPr lang="en-US" b="1" dirty="0">
                <a:effectLst/>
              </a:rPr>
              <a:t>Would </a:t>
            </a:r>
            <a:r>
              <a:rPr lang="en-US" b="1" dirty="0" smtClean="0">
                <a:effectLst/>
              </a:rPr>
              <a:t>enclosure </a:t>
            </a:r>
            <a:r>
              <a:rPr lang="en-US" b="1" dirty="0">
                <a:effectLst/>
              </a:rPr>
              <a:t>fencing or 'pop-off' tubing to protect against deer browse or mice girdling be eligible for either initial funds or enhancement funds if high mortality is found after returning to the site</a:t>
            </a:r>
            <a:r>
              <a:rPr lang="en-US" b="1" dirty="0" smtClean="0">
                <a:effectLst/>
              </a:rPr>
              <a:t>?</a:t>
            </a:r>
            <a:r>
              <a:rPr lang="en-US" dirty="0" smtClean="0">
                <a:effectLst/>
              </a:rPr>
              <a:t> Possibly, we would have to get details on the activities. Fencing is not likely to be approved as an eligible expense in the initial funds and is not an enhancement allowable expense at this time (we can ask about adding it in the future if it is needed). Tubing at some locations based on site needs would be eligible under the initial funding. These planting plan would have to clearly indicate that these practices would occur and why they are needed for a site.</a:t>
            </a:r>
          </a:p>
          <a:p>
            <a:r>
              <a:rPr lang="en-US" b="1" dirty="0">
                <a:effectLst/>
              </a:rPr>
              <a:t>Would site enhancement include mowing as opposed to weeding</a:t>
            </a:r>
            <a:r>
              <a:rPr lang="en-US" b="1" dirty="0" smtClean="0">
                <a:effectLst/>
              </a:rPr>
              <a:t>? </a:t>
            </a:r>
            <a:r>
              <a:rPr lang="en-US" dirty="0" smtClean="0">
                <a:effectLst/>
              </a:rPr>
              <a:t>Yes, we would consider this weeding (use of mechanical help is permitted!)</a:t>
            </a:r>
            <a:endParaRPr lang="en-US" b="1" dirty="0">
              <a:effectLst/>
            </a:endParaRPr>
          </a:p>
          <a:p>
            <a:endParaRPr lang="en-US" b="1" dirty="0">
              <a:effectLst/>
            </a:endParaRPr>
          </a:p>
          <a:p>
            <a:endParaRPr lang="en-US" b="1" dirty="0">
              <a:effectLst/>
            </a:endParaRPr>
          </a:p>
          <a:p>
            <a:endParaRPr lang="en-US" dirty="0"/>
          </a:p>
        </p:txBody>
      </p:sp>
    </p:spTree>
    <p:extLst>
      <p:ext uri="{BB962C8B-B14F-4D97-AF65-F5344CB8AC3E}">
        <p14:creationId xmlns:p14="http://schemas.microsoft.com/office/powerpoint/2010/main" val="154980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a:bodyPr>
          <a:lstStyle/>
          <a:p>
            <a:r>
              <a:rPr lang="en-US" sz="3200" dirty="0" smtClean="0"/>
              <a:t>Lyn </a:t>
            </a:r>
            <a:r>
              <a:rPr lang="en-US" sz="3200" dirty="0" err="1" smtClean="0"/>
              <a:t>Munno</a:t>
            </a:r>
            <a:r>
              <a:rPr lang="en-US" sz="3200" dirty="0" smtClean="0"/>
              <a:t> – Director, Watersheds United Vermont</a:t>
            </a:r>
          </a:p>
          <a:p>
            <a:r>
              <a:rPr lang="en-US" sz="3200" dirty="0" smtClean="0"/>
              <a:t>Christian Pelletier – Grants Administrator, Watersheds United Vermont</a:t>
            </a:r>
          </a:p>
          <a:p>
            <a:r>
              <a:rPr lang="en-US" sz="3200" dirty="0" smtClean="0"/>
              <a:t>Please keep your microphone muted</a:t>
            </a:r>
          </a:p>
          <a:p>
            <a:r>
              <a:rPr lang="en-US" sz="3200" dirty="0" smtClean="0"/>
              <a:t>Questions can be typed in the chat, and we will take a few breaks from the presentation to answer questions in chat and open up the meeting for discussion</a:t>
            </a:r>
            <a:endParaRPr lang="en-US" sz="3200" dirty="0"/>
          </a:p>
        </p:txBody>
      </p:sp>
    </p:spTree>
    <p:extLst>
      <p:ext uri="{BB962C8B-B14F-4D97-AF65-F5344CB8AC3E}">
        <p14:creationId xmlns:p14="http://schemas.microsoft.com/office/powerpoint/2010/main" val="3574814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2022 PUR </a:t>
            </a:r>
            <a:r>
              <a:rPr lang="en-US" dirty="0" err="1" smtClean="0"/>
              <a:t>Projet</a:t>
            </a:r>
            <a:r>
              <a:rPr lang="en-US" dirty="0" smtClean="0"/>
              <a:t> Planting Funds</a:t>
            </a:r>
            <a:endParaRPr lang="en-US" dirty="0"/>
          </a:p>
        </p:txBody>
      </p:sp>
      <p:sp>
        <p:nvSpPr>
          <p:cNvPr id="3" name="Content Placeholder 2"/>
          <p:cNvSpPr>
            <a:spLocks noGrp="1"/>
          </p:cNvSpPr>
          <p:nvPr>
            <p:ph idx="1"/>
          </p:nvPr>
        </p:nvSpPr>
        <p:spPr/>
        <p:txBody>
          <a:bodyPr>
            <a:normAutofit fontScale="62500" lnSpcReduction="20000"/>
          </a:bodyPr>
          <a:lstStyle/>
          <a:p>
            <a:r>
              <a:rPr lang="en-US" sz="2900" dirty="0" smtClean="0"/>
              <a:t>PUR </a:t>
            </a:r>
            <a:r>
              <a:rPr lang="en-US" sz="2900" dirty="0" err="1"/>
              <a:t>Projet</a:t>
            </a:r>
            <a:r>
              <a:rPr lang="en-US" sz="2900" dirty="0"/>
              <a:t> is a company specialized in the development of agroforestry community projects, and distribution of environmental services, in particular for companies willing to voluntarily participate in planting activities</a:t>
            </a:r>
            <a:r>
              <a:rPr lang="en-US" sz="2900" dirty="0" smtClean="0"/>
              <a:t>.</a:t>
            </a:r>
          </a:p>
          <a:p>
            <a:r>
              <a:rPr lang="en-US" sz="2900" dirty="0"/>
              <a:t>PUR </a:t>
            </a:r>
            <a:r>
              <a:rPr lang="en-US" sz="2900" dirty="0" err="1"/>
              <a:t>Projet</a:t>
            </a:r>
            <a:r>
              <a:rPr lang="en-US" sz="2900" dirty="0"/>
              <a:t> funding overview: The purpose of the program is to implement tree planting for watershed health and ecosystem services. WUV has a contract with </a:t>
            </a:r>
            <a:r>
              <a:rPr lang="en-US" sz="2900" dirty="0" smtClean="0"/>
              <a:t>PUR </a:t>
            </a:r>
            <a:r>
              <a:rPr lang="en-US" sz="2900" dirty="0" err="1"/>
              <a:t>Projet</a:t>
            </a:r>
            <a:r>
              <a:rPr lang="en-US" sz="2900" dirty="0"/>
              <a:t> to </a:t>
            </a:r>
            <a:r>
              <a:rPr lang="en-US" sz="2900" dirty="0" err="1"/>
              <a:t>subgrant</a:t>
            </a:r>
            <a:r>
              <a:rPr lang="en-US" sz="2900" dirty="0"/>
              <a:t> funds to watershed groups and partners to implement tree planting projects with a primary focus on planting agricultural </a:t>
            </a:r>
            <a:r>
              <a:rPr lang="en-US" sz="2900" dirty="0" smtClean="0"/>
              <a:t>properties</a:t>
            </a:r>
          </a:p>
          <a:p>
            <a:r>
              <a:rPr lang="en-US" sz="2900" dirty="0" smtClean="0"/>
              <a:t>PUR </a:t>
            </a:r>
            <a:r>
              <a:rPr lang="en-US" sz="2900" dirty="0" err="1" smtClean="0"/>
              <a:t>Projet</a:t>
            </a:r>
            <a:r>
              <a:rPr lang="en-US" sz="2900" dirty="0" smtClean="0"/>
              <a:t> funds can be paired with DEC Woody Buffer and NFWF Funds, these funds can’t be paired with funding sources that use the number of stems planted as the performance metric</a:t>
            </a:r>
          </a:p>
          <a:p>
            <a:r>
              <a:rPr lang="en-US" sz="2900" dirty="0" smtClean="0"/>
              <a:t>Funds must be used on private land with engaged landowners ( agricultural properties are preferred)</a:t>
            </a:r>
          </a:p>
          <a:p>
            <a:r>
              <a:rPr lang="en-US" sz="4600" dirty="0" smtClean="0"/>
              <a:t>2022 Available Stems: </a:t>
            </a:r>
            <a:r>
              <a:rPr lang="en-US" sz="4600" b="1" i="1" dirty="0" smtClean="0"/>
              <a:t>4,285 stems</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3549551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 </a:t>
            </a:r>
            <a:r>
              <a:rPr lang="en-US" dirty="0" err="1" smtClean="0"/>
              <a:t>Projet</a:t>
            </a:r>
            <a:r>
              <a:rPr lang="en-US" dirty="0" smtClean="0"/>
              <a:t> Planting Requirements</a:t>
            </a:r>
            <a:endParaRPr lang="en-US" dirty="0"/>
          </a:p>
        </p:txBody>
      </p:sp>
      <p:sp>
        <p:nvSpPr>
          <p:cNvPr id="3" name="Content Placeholder 2"/>
          <p:cNvSpPr>
            <a:spLocks noGrp="1"/>
          </p:cNvSpPr>
          <p:nvPr>
            <p:ph idx="1"/>
          </p:nvPr>
        </p:nvSpPr>
        <p:spPr>
          <a:xfrm>
            <a:off x="846418" y="1580050"/>
            <a:ext cx="10353762" cy="5216991"/>
          </a:xfrm>
        </p:spPr>
        <p:txBody>
          <a:bodyPr>
            <a:normAutofit fontScale="25000" lnSpcReduction="20000"/>
          </a:bodyPr>
          <a:lstStyle/>
          <a:p>
            <a:pPr fontAlgn="base"/>
            <a:r>
              <a:rPr lang="en-US" sz="6400" dirty="0" smtClean="0"/>
              <a:t>All stems must be planted in Spring and Fall of 2022. </a:t>
            </a:r>
            <a:r>
              <a:rPr lang="en-US" sz="6400" dirty="0"/>
              <a:t>WUV cannot provide any funding for trees planted after </a:t>
            </a:r>
            <a:r>
              <a:rPr lang="en-US" sz="6400" dirty="0" smtClean="0"/>
              <a:t>2022;</a:t>
            </a:r>
          </a:p>
          <a:p>
            <a:pPr fontAlgn="base"/>
            <a:r>
              <a:rPr lang="en-US" sz="6400" dirty="0" smtClean="0"/>
              <a:t>Planting must be on private land</a:t>
            </a:r>
            <a:endParaRPr lang="en-US" sz="6400" dirty="0"/>
          </a:p>
          <a:p>
            <a:pPr fontAlgn="base"/>
            <a:r>
              <a:rPr lang="en-US" sz="6400" dirty="0" smtClean="0"/>
              <a:t>Planting group </a:t>
            </a:r>
            <a:r>
              <a:rPr lang="en-US" sz="6400" dirty="0"/>
              <a:t>is responsible for monitoring the sites after one year from planting (</a:t>
            </a:r>
            <a:r>
              <a:rPr lang="en-US" sz="6400" dirty="0" smtClean="0"/>
              <a:t>2022) </a:t>
            </a:r>
            <a:r>
              <a:rPr lang="en-US" sz="6400" dirty="0"/>
              <a:t>and after the 2</a:t>
            </a:r>
            <a:r>
              <a:rPr lang="en-US" sz="6400" baseline="30000" dirty="0"/>
              <a:t>nd</a:t>
            </a:r>
            <a:r>
              <a:rPr lang="en-US" sz="6400" dirty="0"/>
              <a:t> year from planting (</a:t>
            </a:r>
            <a:r>
              <a:rPr lang="en-US" sz="6400" dirty="0" smtClean="0"/>
              <a:t>2023). Planting group </a:t>
            </a:r>
            <a:r>
              <a:rPr lang="en-US" sz="6400" dirty="0"/>
              <a:t>will be responsible for ensuring that the survivorship rate of trees is above 75% and will replant trees if survivorship falls under that number;</a:t>
            </a:r>
          </a:p>
          <a:p>
            <a:pPr fontAlgn="base"/>
            <a:r>
              <a:rPr lang="en-US" sz="6400" dirty="0" smtClean="0"/>
              <a:t>Planting group </a:t>
            </a:r>
            <a:r>
              <a:rPr lang="en-US" sz="6400" dirty="0"/>
              <a:t>will establish and provide a Planting Plan for each site;</a:t>
            </a:r>
          </a:p>
          <a:p>
            <a:pPr fontAlgn="base"/>
            <a:r>
              <a:rPr lang="en-US" sz="6400" dirty="0" smtClean="0"/>
              <a:t>Planting group </a:t>
            </a:r>
            <a:r>
              <a:rPr lang="en-US" sz="6400" dirty="0"/>
              <a:t>will sign </a:t>
            </a:r>
            <a:r>
              <a:rPr lang="en-US" sz="6400" dirty="0" smtClean="0"/>
              <a:t>PUR </a:t>
            </a:r>
            <a:r>
              <a:rPr lang="en-US" sz="6400" dirty="0" err="1"/>
              <a:t>Projet’s</a:t>
            </a:r>
            <a:r>
              <a:rPr lang="en-US" sz="6400" dirty="0"/>
              <a:t> Agreement with </a:t>
            </a:r>
            <a:r>
              <a:rPr lang="en-US" sz="6400" dirty="0" smtClean="0"/>
              <a:t>farmer/landowner;</a:t>
            </a:r>
            <a:endParaRPr lang="en-US" sz="6400" dirty="0"/>
          </a:p>
          <a:p>
            <a:pPr fontAlgn="base"/>
            <a:r>
              <a:rPr lang="en-US" sz="6400" dirty="0" smtClean="0"/>
              <a:t>Planting group will </a:t>
            </a:r>
            <a:r>
              <a:rPr lang="en-US" sz="6400" dirty="0"/>
              <a:t>complete the planting registry for each site (Excel and GIS) and update after each monitoring. The registry includes information on number of trees planted and survival rates, land history, location, planting model, etc. (attached);</a:t>
            </a:r>
          </a:p>
          <a:p>
            <a:pPr fontAlgn="base"/>
            <a:r>
              <a:rPr lang="en-US" sz="6400" dirty="0" smtClean="0"/>
              <a:t>Planting group must provide WUV </a:t>
            </a:r>
            <a:r>
              <a:rPr lang="en-US" sz="6400" dirty="0"/>
              <a:t>with detailed information on each landowner participants, including history, pictures;</a:t>
            </a:r>
          </a:p>
          <a:p>
            <a:pPr fontAlgn="base"/>
            <a:r>
              <a:rPr lang="en-US" sz="6400" dirty="0" smtClean="0"/>
              <a:t>Planting group </a:t>
            </a:r>
            <a:r>
              <a:rPr lang="en-US" sz="6400" dirty="0"/>
              <a:t>will provide WUV with at least 2 before and 2 after project photos for each site (more preferred);</a:t>
            </a:r>
          </a:p>
          <a:p>
            <a:pPr fontAlgn="base"/>
            <a:r>
              <a:rPr lang="en-US" sz="6400" dirty="0" smtClean="0"/>
              <a:t>Planting group will </a:t>
            </a:r>
            <a:r>
              <a:rPr lang="en-US" sz="6400" dirty="0"/>
              <a:t>provide at least 1 </a:t>
            </a:r>
            <a:r>
              <a:rPr lang="en-US" sz="6400" dirty="0" smtClean="0"/>
              <a:t>testimonial </a:t>
            </a:r>
            <a:r>
              <a:rPr lang="en-US" sz="6400" dirty="0"/>
              <a:t>to WUV from a landowner with the benefits of the program;</a:t>
            </a:r>
          </a:p>
          <a:p>
            <a:pPr fontAlgn="base"/>
            <a:r>
              <a:rPr lang="en-US" sz="6400" dirty="0" smtClean="0"/>
              <a:t>Planting group </a:t>
            </a:r>
            <a:r>
              <a:rPr lang="en-US" sz="6400" dirty="0"/>
              <a:t>will provide WUV with overview of impact of plantings as WUV needs to provide a written report on the progress of the program and its environmental impacts;</a:t>
            </a:r>
          </a:p>
          <a:p>
            <a:pPr fontAlgn="base"/>
            <a:r>
              <a:rPr lang="en-US" sz="6400" dirty="0" smtClean="0"/>
              <a:t>Planting group </a:t>
            </a:r>
            <a:r>
              <a:rPr lang="en-US" sz="6400" dirty="0"/>
              <a:t>will, where appropriate, encourage the landowner to be have </a:t>
            </a:r>
            <a:r>
              <a:rPr lang="en-US" sz="6400" dirty="0" smtClean="0"/>
              <a:t>PUR </a:t>
            </a:r>
            <a:r>
              <a:rPr lang="en-US" sz="6400" dirty="0" err="1"/>
              <a:t>Projet</a:t>
            </a:r>
            <a:r>
              <a:rPr lang="en-US" sz="6400" dirty="0"/>
              <a:t> staff for a site visit</a:t>
            </a:r>
            <a:r>
              <a:rPr lang="en-US" sz="6400" dirty="0" smtClean="0"/>
              <a:t>.</a:t>
            </a:r>
          </a:p>
          <a:p>
            <a:pPr fontAlgn="base"/>
            <a:r>
              <a:rPr lang="en-US" sz="6400" dirty="0" smtClean="0"/>
              <a:t>No match requirements</a:t>
            </a:r>
            <a:endParaRPr lang="en-US" sz="6400" dirty="0"/>
          </a:p>
          <a:p>
            <a:endParaRPr lang="en-US" dirty="0"/>
          </a:p>
        </p:txBody>
      </p:sp>
    </p:spTree>
    <p:extLst>
      <p:ext uri="{BB962C8B-B14F-4D97-AF65-F5344CB8AC3E}">
        <p14:creationId xmlns:p14="http://schemas.microsoft.com/office/powerpoint/2010/main" val="3538970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 </a:t>
            </a:r>
            <a:r>
              <a:rPr lang="en-US" dirty="0" err="1" smtClean="0"/>
              <a:t>Projet</a:t>
            </a:r>
            <a:r>
              <a:rPr lang="en-US" dirty="0" smtClean="0"/>
              <a:t> Payment Structure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Funds </a:t>
            </a:r>
            <a:r>
              <a:rPr lang="en-US" dirty="0"/>
              <a:t>from </a:t>
            </a:r>
            <a:r>
              <a:rPr lang="en-US" dirty="0" smtClean="0"/>
              <a:t>PUR </a:t>
            </a:r>
            <a:r>
              <a:rPr lang="en-US" dirty="0" err="1"/>
              <a:t>Projet</a:t>
            </a:r>
            <a:r>
              <a:rPr lang="en-US" dirty="0"/>
              <a:t> will be disbursed to </a:t>
            </a:r>
            <a:r>
              <a:rPr lang="en-US" dirty="0" smtClean="0"/>
              <a:t>watershed groups  </a:t>
            </a:r>
            <a:r>
              <a:rPr lang="en-US" dirty="0"/>
              <a:t>as </a:t>
            </a:r>
            <a:r>
              <a:rPr lang="en-US" dirty="0" smtClean="0"/>
              <a:t>follows:</a:t>
            </a:r>
            <a:endParaRPr lang="en-US" b="0" dirty="0" smtClean="0">
              <a:effectLst/>
            </a:endParaRPr>
          </a:p>
          <a:p>
            <a:pPr fontAlgn="base"/>
            <a:r>
              <a:rPr lang="en-US" b="1" dirty="0" smtClean="0"/>
              <a:t>$</a:t>
            </a:r>
            <a:r>
              <a:rPr lang="en-US" b="1" dirty="0"/>
              <a:t>5.00 </a:t>
            </a:r>
            <a:r>
              <a:rPr lang="en-US" dirty="0"/>
              <a:t>per tree can be paid after initial invoice for planting.</a:t>
            </a:r>
          </a:p>
          <a:p>
            <a:pPr fontAlgn="base"/>
            <a:r>
              <a:rPr lang="en-US" dirty="0"/>
              <a:t>$</a:t>
            </a:r>
            <a:r>
              <a:rPr lang="en-US" b="1" dirty="0"/>
              <a:t>1.375 </a:t>
            </a:r>
            <a:r>
              <a:rPr lang="en-US" dirty="0"/>
              <a:t>per tree after planting season is complete, and after receiving the planting registry, GPS files, pictures, and the planting report. This can be twice per year – after the spring and fall planting seasons.</a:t>
            </a:r>
          </a:p>
          <a:p>
            <a:pPr fontAlgn="base"/>
            <a:r>
              <a:rPr lang="en-US" b="1" dirty="0"/>
              <a:t>$.375 </a:t>
            </a:r>
            <a:r>
              <a:rPr lang="en-US" dirty="0"/>
              <a:t>per tree after 2-year monitoring report is submitted</a:t>
            </a:r>
            <a:r>
              <a:rPr lang="en-US" dirty="0" smtClean="0"/>
              <a:t>. WUV has developed a monitoring program for watershed groups that utilizes transect sampling to accurately and efficiently monitor planted areas.</a:t>
            </a:r>
            <a:endParaRPr lang="en-US" dirty="0"/>
          </a:p>
          <a:p>
            <a:r>
              <a:rPr lang="en-US" b="1" i="1" dirty="0" smtClean="0"/>
              <a:t>Total: $6.75 per stem (this represents planting cost not just the cost of the stem)</a:t>
            </a:r>
          </a:p>
        </p:txBody>
      </p:sp>
    </p:spTree>
    <p:extLst>
      <p:ext uri="{BB962C8B-B14F-4D97-AF65-F5344CB8AC3E}">
        <p14:creationId xmlns:p14="http://schemas.microsoft.com/office/powerpoint/2010/main" val="1278919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19760"/>
            <a:ext cx="10353762" cy="970450"/>
          </a:xfrm>
        </p:spPr>
        <p:txBody>
          <a:bodyPr/>
          <a:lstStyle/>
          <a:p>
            <a:r>
              <a:rPr lang="en-US" dirty="0" smtClean="0"/>
              <a:t>PUR </a:t>
            </a:r>
            <a:r>
              <a:rPr lang="en-US" dirty="0" err="1" smtClean="0"/>
              <a:t>Projet</a:t>
            </a:r>
            <a:r>
              <a:rPr lang="en-US" dirty="0" smtClean="0"/>
              <a:t> Next Steps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If you are interested in utilizing PUR </a:t>
            </a:r>
            <a:r>
              <a:rPr lang="en-US" sz="2800" dirty="0" err="1" smtClean="0"/>
              <a:t>Projet</a:t>
            </a:r>
            <a:r>
              <a:rPr lang="en-US" sz="2800" dirty="0" smtClean="0"/>
              <a:t> stems in 2022 contact WUV before </a:t>
            </a:r>
            <a:r>
              <a:rPr lang="en-US" sz="2800" b="1" dirty="0" smtClean="0"/>
              <a:t>February 4, 2022  </a:t>
            </a:r>
            <a:r>
              <a:rPr lang="en-US" sz="2800" dirty="0" smtClean="0"/>
              <a:t>so we can include you in the stem allocation discussion. </a:t>
            </a:r>
          </a:p>
          <a:p>
            <a:r>
              <a:rPr lang="en-US" sz="2800" dirty="0" smtClean="0"/>
              <a:t>PUR </a:t>
            </a:r>
            <a:r>
              <a:rPr lang="en-US" sz="2800" dirty="0" err="1" smtClean="0"/>
              <a:t>Projet</a:t>
            </a:r>
            <a:r>
              <a:rPr lang="en-US" sz="2800" dirty="0" smtClean="0"/>
              <a:t> funding is a non-competitive process, if you have a planting that meets the PUR </a:t>
            </a:r>
            <a:r>
              <a:rPr lang="en-US" sz="2800" dirty="0" err="1" smtClean="0"/>
              <a:t>Projet</a:t>
            </a:r>
            <a:r>
              <a:rPr lang="en-US" sz="2800" dirty="0" smtClean="0"/>
              <a:t> requirements (willing land-owner, ability to monitor for 2-years, developed planting plan, etc.) you will be considered for stem allocation </a:t>
            </a:r>
          </a:p>
          <a:p>
            <a:r>
              <a:rPr lang="en-US" sz="2800" dirty="0" smtClean="0"/>
              <a:t> WUV does not have an estimate for 2023 PUR </a:t>
            </a:r>
            <a:r>
              <a:rPr lang="en-US" sz="2800" dirty="0" err="1" smtClean="0"/>
              <a:t>Projet</a:t>
            </a:r>
            <a:r>
              <a:rPr lang="en-US" sz="2800" dirty="0" smtClean="0"/>
              <a:t> stems, we will know approximate stem counts for 2023 by Fall of 2022 </a:t>
            </a:r>
            <a:endParaRPr lang="en-US" b="1" i="1" dirty="0"/>
          </a:p>
        </p:txBody>
      </p:sp>
    </p:spTree>
    <p:extLst>
      <p:ext uri="{BB962C8B-B14F-4D97-AF65-F5344CB8AC3E}">
        <p14:creationId xmlns:p14="http://schemas.microsoft.com/office/powerpoint/2010/main" val="1063204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of 2022 PUR </a:t>
            </a:r>
            <a:r>
              <a:rPr lang="en-US" dirty="0" err="1" smtClean="0"/>
              <a:t>Projet</a:t>
            </a:r>
            <a:r>
              <a:rPr lang="en-US" dirty="0" smtClean="0"/>
              <a:t> Funds??</a:t>
            </a:r>
            <a:endParaRPr lang="en-US" dirty="0"/>
          </a:p>
        </p:txBody>
      </p:sp>
      <p:sp>
        <p:nvSpPr>
          <p:cNvPr id="3" name="Content Placeholder 2"/>
          <p:cNvSpPr>
            <a:spLocks noGrp="1"/>
          </p:cNvSpPr>
          <p:nvPr>
            <p:ph idx="1"/>
          </p:nvPr>
        </p:nvSpPr>
        <p:spPr/>
        <p:txBody>
          <a:bodyPr>
            <a:normAutofit/>
          </a:bodyPr>
          <a:lstStyle/>
          <a:p>
            <a:pPr marL="36900" indent="0">
              <a:buNone/>
            </a:pPr>
            <a:r>
              <a:rPr lang="en-US" sz="3600" dirty="0" smtClean="0"/>
              <a:t>Contact WUV ASAP!</a:t>
            </a:r>
            <a:endParaRPr lang="en-US" sz="3600" dirty="0"/>
          </a:p>
        </p:txBody>
      </p:sp>
    </p:spTree>
    <p:extLst>
      <p:ext uri="{BB962C8B-B14F-4D97-AF65-F5344CB8AC3E}">
        <p14:creationId xmlns:p14="http://schemas.microsoft.com/office/powerpoint/2010/main" val="3014793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 </a:t>
            </a:r>
            <a:r>
              <a:rPr lang="en-US" dirty="0" err="1" smtClean="0"/>
              <a:t>Projet</a:t>
            </a:r>
            <a:r>
              <a:rPr lang="en-US" dirty="0" smtClean="0"/>
              <a:t> Questions </a:t>
            </a:r>
            <a:r>
              <a:rPr lang="en-US" dirty="0"/>
              <a:t>from Webinar</a:t>
            </a:r>
          </a:p>
        </p:txBody>
      </p:sp>
      <p:sp>
        <p:nvSpPr>
          <p:cNvPr id="3" name="Content Placeholder 2"/>
          <p:cNvSpPr>
            <a:spLocks noGrp="1"/>
          </p:cNvSpPr>
          <p:nvPr>
            <p:ph idx="1"/>
          </p:nvPr>
        </p:nvSpPr>
        <p:spPr/>
        <p:txBody>
          <a:bodyPr>
            <a:normAutofit fontScale="92500" lnSpcReduction="10000"/>
          </a:bodyPr>
          <a:lstStyle/>
          <a:p>
            <a:r>
              <a:rPr lang="en-US" b="1" dirty="0" smtClean="0"/>
              <a:t>What is the buffer width requirements for PUR </a:t>
            </a:r>
            <a:r>
              <a:rPr lang="en-US" b="1" dirty="0" err="1" smtClean="0"/>
              <a:t>Projet</a:t>
            </a:r>
            <a:r>
              <a:rPr lang="en-US" b="1" dirty="0" smtClean="0"/>
              <a:t>? </a:t>
            </a:r>
            <a:r>
              <a:rPr lang="en-US" dirty="0" smtClean="0"/>
              <a:t>The PUR </a:t>
            </a:r>
            <a:r>
              <a:rPr lang="en-US" dirty="0" err="1" smtClean="0"/>
              <a:t>Projet</a:t>
            </a:r>
            <a:r>
              <a:rPr lang="en-US" dirty="0" smtClean="0"/>
              <a:t> funding focuses on the number of stems planted and the climate change mitigation based on each stem planted. Because of this, there is no required buffer width (as there is for DEC plantings). This give the PUR </a:t>
            </a:r>
            <a:r>
              <a:rPr lang="en-US" dirty="0" err="1" smtClean="0"/>
              <a:t>Projet</a:t>
            </a:r>
            <a:r>
              <a:rPr lang="en-US" dirty="0" smtClean="0"/>
              <a:t> funding the ability to work for planting sites that may have unique circumstances where 35 feet may not be achievable at all areas. With this being said, WUV recommend 35 -50 foot buffers with PUR </a:t>
            </a:r>
            <a:r>
              <a:rPr lang="en-US" dirty="0" err="1" smtClean="0"/>
              <a:t>projet</a:t>
            </a:r>
            <a:r>
              <a:rPr lang="en-US" dirty="0" smtClean="0"/>
              <a:t> funding and will review planting plans to make sure buffer planting best practices are being followed.</a:t>
            </a:r>
          </a:p>
          <a:p>
            <a:r>
              <a:rPr lang="en-US" b="1" dirty="0" smtClean="0"/>
              <a:t>Can you provide more detail on the statement “</a:t>
            </a:r>
            <a:r>
              <a:rPr lang="en-US" b="1" dirty="0"/>
              <a:t>PUR </a:t>
            </a:r>
            <a:r>
              <a:rPr lang="en-US" b="1" dirty="0" err="1"/>
              <a:t>Projet</a:t>
            </a:r>
            <a:r>
              <a:rPr lang="en-US" b="1" dirty="0"/>
              <a:t> funds can be paired with DEC Woody Buffer and NFWF Funds, these funds can’t be paired with funding sources that use the number of stems planted as the performance </a:t>
            </a:r>
            <a:r>
              <a:rPr lang="en-US" b="1" dirty="0" smtClean="0"/>
              <a:t>metric”? </a:t>
            </a:r>
            <a:r>
              <a:rPr lang="en-US" dirty="0" smtClean="0"/>
              <a:t>PUR </a:t>
            </a:r>
            <a:r>
              <a:rPr lang="en-US" dirty="0" err="1" smtClean="0"/>
              <a:t>Projet</a:t>
            </a:r>
            <a:r>
              <a:rPr lang="en-US" dirty="0" smtClean="0"/>
              <a:t> uses total stems as the performance metric for the grant, therefore the funds can’t be used with a funding sources that also uses stems planted as the main performance metric. DEC woody buffer funds use acres planted and linear feet planted so tat funding source can be paired with PUR </a:t>
            </a:r>
            <a:r>
              <a:rPr lang="en-US" dirty="0" err="1"/>
              <a:t>P</a:t>
            </a:r>
            <a:r>
              <a:rPr lang="en-US" dirty="0" err="1" smtClean="0"/>
              <a:t>rojet</a:t>
            </a:r>
            <a:r>
              <a:rPr lang="en-US" dirty="0" smtClean="0"/>
              <a:t> (but remember although they can be paired together the DEC funds can’t be used as match!)</a:t>
            </a:r>
            <a:endParaRPr lang="en-US" b="1" dirty="0"/>
          </a:p>
          <a:p>
            <a:endParaRPr lang="en-US" dirty="0" smtClean="0"/>
          </a:p>
        </p:txBody>
      </p:sp>
    </p:spTree>
    <p:extLst>
      <p:ext uri="{BB962C8B-B14F-4D97-AF65-F5344CB8AC3E}">
        <p14:creationId xmlns:p14="http://schemas.microsoft.com/office/powerpoint/2010/main" val="2910700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Fish and Wildlife </a:t>
            </a:r>
            <a:r>
              <a:rPr lang="en-US" i="1" dirty="0" smtClean="0"/>
              <a:t>Foundation (NFWF): Implement </a:t>
            </a:r>
            <a:r>
              <a:rPr lang="en-US" i="1" dirty="0"/>
              <a:t>and Enhance Streamside Forests to Improve Riparian Habitat Funding</a:t>
            </a:r>
            <a:endParaRPr lang="en-US" dirty="0"/>
          </a:p>
        </p:txBody>
      </p:sp>
      <p:sp>
        <p:nvSpPr>
          <p:cNvPr id="3" name="Content Placeholder 2"/>
          <p:cNvSpPr>
            <a:spLocks noGrp="1"/>
          </p:cNvSpPr>
          <p:nvPr>
            <p:ph idx="1"/>
          </p:nvPr>
        </p:nvSpPr>
        <p:spPr>
          <a:xfrm>
            <a:off x="913795" y="2169329"/>
            <a:ext cx="10353762" cy="4058751"/>
          </a:xfrm>
        </p:spPr>
        <p:txBody>
          <a:bodyPr>
            <a:normAutofit fontScale="85000" lnSpcReduction="20000"/>
          </a:bodyPr>
          <a:lstStyle/>
          <a:p>
            <a:r>
              <a:rPr lang="en-US" sz="2400" dirty="0" smtClean="0"/>
              <a:t>Funding Overview: Funds to restore and manage forested riparian buffers in targeted high priority areas for eastern brook trout to improve and sustain habitat quality over time. </a:t>
            </a:r>
            <a:r>
              <a:rPr lang="en-US" sz="2400" i="1" dirty="0" smtClean="0"/>
              <a:t>Project will protect and restore healthy forests and rivers that provide important habitat for freshwater mussels and fish, native turtles and birds, and pollinators</a:t>
            </a:r>
          </a:p>
          <a:p>
            <a:r>
              <a:rPr lang="en-US" sz="2400" dirty="0" smtClean="0"/>
              <a:t>Available Funding: </a:t>
            </a:r>
            <a:r>
              <a:rPr lang="en-US" sz="2400" b="1" dirty="0" smtClean="0"/>
              <a:t>$85,000 </a:t>
            </a:r>
            <a:r>
              <a:rPr lang="en-US" sz="2400" dirty="0" smtClean="0"/>
              <a:t>for 2022, 2023, and 2024</a:t>
            </a:r>
          </a:p>
          <a:p>
            <a:r>
              <a:rPr lang="en-US" sz="2400" dirty="0" smtClean="0"/>
              <a:t>These funds are held by the Natural Resource Conservation District, WUV and NRCD are partnering to distribute the funds (total grant is $200,000, WUV’s portion to grant out is $85,000)</a:t>
            </a:r>
          </a:p>
          <a:p>
            <a:r>
              <a:rPr lang="en-US" sz="2400" dirty="0" smtClean="0"/>
              <a:t>Match Requirement: 1 to 1 match requirement on funds </a:t>
            </a:r>
          </a:p>
          <a:p>
            <a:r>
              <a:rPr lang="en-US" sz="2400" dirty="0" smtClean="0"/>
              <a:t>PUR </a:t>
            </a:r>
            <a:r>
              <a:rPr lang="en-US" sz="2400" dirty="0" err="1" smtClean="0"/>
              <a:t>Projet</a:t>
            </a:r>
            <a:r>
              <a:rPr lang="en-US" sz="2400" dirty="0" smtClean="0"/>
              <a:t> funds can be used as match, however at this time DEC Woody Buffer funds cannot</a:t>
            </a:r>
          </a:p>
          <a:p>
            <a:r>
              <a:rPr lang="en-US" sz="2400" dirty="0" smtClean="0"/>
              <a:t>Grant focuses on using enhancement techniques to improve survivability of plantings over time and funds can be used for that purpose (monitoring, weeding, replanting)</a:t>
            </a:r>
          </a:p>
        </p:txBody>
      </p:sp>
    </p:spTree>
    <p:extLst>
      <p:ext uri="{BB962C8B-B14F-4D97-AF65-F5344CB8AC3E}">
        <p14:creationId xmlns:p14="http://schemas.microsoft.com/office/powerpoint/2010/main" val="4067615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NFWF Next Steps</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NFWF funds differ from PUR </a:t>
            </a:r>
            <a:r>
              <a:rPr lang="en-US" sz="2400" dirty="0" err="1" smtClean="0"/>
              <a:t>Projet</a:t>
            </a:r>
            <a:r>
              <a:rPr lang="en-US" sz="2400" dirty="0" smtClean="0"/>
              <a:t> and DEC Woody Buffer funds in that there priority is to restore healthy forests and rivers that provide important habitat for freshwater mussels and fish (especially </a:t>
            </a:r>
            <a:r>
              <a:rPr lang="en-US" sz="2400" dirty="0"/>
              <a:t>eastern brook </a:t>
            </a:r>
            <a:r>
              <a:rPr lang="en-US" sz="2400" dirty="0" smtClean="0"/>
              <a:t>trout), native turtles and birds, and pollinators as opposed to clean water as opposed to nutrient and sediment reduction.</a:t>
            </a:r>
          </a:p>
          <a:p>
            <a:r>
              <a:rPr lang="en-US" sz="2400" dirty="0" smtClean="0"/>
              <a:t>If you have sites that you think could fit into the habitat and wildlife focused buffer, please contact WUV to discuss utilizing this funding.</a:t>
            </a:r>
          </a:p>
          <a:p>
            <a:r>
              <a:rPr lang="en-US" sz="2400" dirty="0" smtClean="0"/>
              <a:t>This is a new funding source for WUV that will be primarily rolled out in 2023 but please be in contact if you have a site in 2022 that would benefit from the use of these funds</a:t>
            </a:r>
          </a:p>
          <a:p>
            <a:r>
              <a:rPr lang="en-US" sz="2400" dirty="0" smtClean="0"/>
              <a:t>Information and details on this funding source are currently not available on WUV’s website, links and additional information will be provided soon. We will send out updates when material is available.</a:t>
            </a:r>
          </a:p>
          <a:p>
            <a:endParaRPr lang="en-US" sz="2400" dirty="0" smtClean="0"/>
          </a:p>
          <a:p>
            <a:pPr marL="36900" indent="0">
              <a:buNone/>
            </a:pPr>
            <a:endParaRPr lang="en-US" dirty="0"/>
          </a:p>
        </p:txBody>
      </p:sp>
    </p:spTree>
    <p:extLst>
      <p:ext uri="{BB962C8B-B14F-4D97-AF65-F5344CB8AC3E}">
        <p14:creationId xmlns:p14="http://schemas.microsoft.com/office/powerpoint/2010/main" val="23021570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573" y="436880"/>
            <a:ext cx="10770205" cy="970450"/>
          </a:xfrm>
        </p:spPr>
        <p:txBody>
          <a:bodyPr>
            <a:normAutofit/>
          </a:bodyPr>
          <a:lstStyle/>
          <a:p>
            <a:r>
              <a:rPr lang="en-US" sz="2800" dirty="0" smtClean="0"/>
              <a:t>Creating Sustainable Planting and Monitoring Programs</a:t>
            </a:r>
            <a:endParaRPr lang="en-US" sz="2800" dirty="0"/>
          </a:p>
        </p:txBody>
      </p:sp>
      <p:sp>
        <p:nvSpPr>
          <p:cNvPr id="3" name="Content Placeholder 2"/>
          <p:cNvSpPr>
            <a:spLocks noGrp="1"/>
          </p:cNvSpPr>
          <p:nvPr>
            <p:ph idx="1"/>
          </p:nvPr>
        </p:nvSpPr>
        <p:spPr/>
        <p:txBody>
          <a:bodyPr>
            <a:normAutofit/>
          </a:bodyPr>
          <a:lstStyle/>
          <a:p>
            <a:r>
              <a:rPr lang="en-US" sz="2400" dirty="0" smtClean="0"/>
              <a:t>WUV’s goal is to help create robust planting programs across the state, here are a few way we can offer support:</a:t>
            </a:r>
          </a:p>
          <a:p>
            <a:pPr lvl="1"/>
            <a:r>
              <a:rPr lang="en-US" sz="2000" dirty="0" smtClean="0"/>
              <a:t>Interested in adopting PUR </a:t>
            </a:r>
            <a:r>
              <a:rPr lang="en-US" sz="2000" dirty="0" err="1" smtClean="0"/>
              <a:t>Projet</a:t>
            </a:r>
            <a:r>
              <a:rPr lang="en-US" sz="2000" dirty="0" smtClean="0"/>
              <a:t> monitoring on non-PUR </a:t>
            </a:r>
            <a:r>
              <a:rPr lang="en-US" sz="2000" dirty="0" err="1" smtClean="0"/>
              <a:t>Projet</a:t>
            </a:r>
            <a:r>
              <a:rPr lang="en-US" sz="2000" dirty="0" smtClean="0"/>
              <a:t> sites, contact Christian to learn about transect sampling method.</a:t>
            </a:r>
          </a:p>
          <a:p>
            <a:pPr lvl="1"/>
            <a:r>
              <a:rPr lang="en-US" sz="2000" dirty="0" smtClean="0"/>
              <a:t>WUV has a template planting plan that can be used to guide developing a planting, contact WUV for the template and help in developing a planting plan</a:t>
            </a:r>
          </a:p>
          <a:p>
            <a:pPr lvl="1"/>
            <a:r>
              <a:rPr lang="en-US" sz="2000" dirty="0" smtClean="0"/>
              <a:t>We are happy to meet with you to discuss how to best pair the funding sources discussed, contact us for suggestions on how to best leverage funds </a:t>
            </a:r>
          </a:p>
          <a:p>
            <a:pPr marL="450000" lvl="1" indent="0">
              <a:buNone/>
            </a:pPr>
            <a:endParaRPr lang="en-US" sz="2000" dirty="0" smtClean="0"/>
          </a:p>
          <a:p>
            <a:pPr marL="450000" lvl="1" indent="0">
              <a:buNone/>
            </a:pPr>
            <a:r>
              <a:rPr lang="en-US" sz="2000" dirty="0" smtClean="0"/>
              <a:t>Please give us any suggestions on how WUV can help you to build capacity??</a:t>
            </a:r>
          </a:p>
        </p:txBody>
      </p:sp>
    </p:spTree>
    <p:extLst>
      <p:ext uri="{BB962C8B-B14F-4D97-AF65-F5344CB8AC3E}">
        <p14:creationId xmlns:p14="http://schemas.microsoft.com/office/powerpoint/2010/main" val="219420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non-WUV buffer planting funding sources:</a:t>
            </a:r>
            <a:endParaRPr lang="en-US" dirty="0"/>
          </a:p>
        </p:txBody>
      </p:sp>
      <p:sp>
        <p:nvSpPr>
          <p:cNvPr id="3" name="Content Placeholder 2"/>
          <p:cNvSpPr>
            <a:spLocks noGrp="1"/>
          </p:cNvSpPr>
          <p:nvPr>
            <p:ph idx="1"/>
          </p:nvPr>
        </p:nvSpPr>
        <p:spPr/>
        <p:txBody>
          <a:bodyPr/>
          <a:lstStyle/>
          <a:p>
            <a:r>
              <a:rPr lang="en-US" dirty="0" smtClean="0"/>
              <a:t>Will Eldridge of Vermont Department of Fish and Wildlife shared details on the watershed grants program that can be used for plantings, below is the link to find details:</a:t>
            </a:r>
          </a:p>
          <a:p>
            <a:pPr marL="36900" indent="0">
              <a:buNone/>
            </a:pPr>
            <a:r>
              <a:rPr lang="en-US" dirty="0" smtClean="0">
                <a:effectLst/>
              </a:rPr>
              <a:t>	</a:t>
            </a:r>
            <a:r>
              <a:rPr lang="en-US" dirty="0" smtClean="0">
                <a:effectLst/>
                <a:hlinkClick r:id="rId2"/>
              </a:rPr>
              <a:t>https://dec.vermont.gov/water-investment/cwi/grants/co-opportunities#Watershed</a:t>
            </a:r>
            <a:endParaRPr lang="en-US" dirty="0" smtClean="0">
              <a:effectLst/>
            </a:endParaRPr>
          </a:p>
          <a:p>
            <a:pPr marL="36900" indent="0">
              <a:buNone/>
            </a:pPr>
            <a:r>
              <a:rPr lang="en-US" dirty="0" smtClean="0">
                <a:effectLst/>
              </a:rPr>
              <a:t>Quick highlights of funding include:</a:t>
            </a:r>
          </a:p>
          <a:p>
            <a:pPr marL="36900" indent="0">
              <a:buNone/>
            </a:pPr>
            <a:r>
              <a:rPr lang="en-US" dirty="0">
                <a:effectLst/>
              </a:rPr>
              <a:t>	</a:t>
            </a:r>
            <a:r>
              <a:rPr lang="en-US" dirty="0" smtClean="0">
                <a:effectLst/>
              </a:rPr>
              <a:t>-funds can be used as match</a:t>
            </a:r>
          </a:p>
          <a:p>
            <a:pPr marL="36900" indent="0">
              <a:buNone/>
            </a:pPr>
            <a:r>
              <a:rPr lang="en-US" dirty="0">
                <a:effectLst/>
              </a:rPr>
              <a:t>	</a:t>
            </a:r>
            <a:r>
              <a:rPr lang="en-US" dirty="0" smtClean="0">
                <a:effectLst/>
              </a:rPr>
              <a:t>- can fund up to $10,000 for on the ground implementation projects (which is the category 	a buffer planting would fall under)</a:t>
            </a:r>
          </a:p>
          <a:p>
            <a:pPr marL="36900" indent="0">
              <a:buNone/>
            </a:pPr>
            <a:r>
              <a:rPr lang="en-US" dirty="0">
                <a:effectLst/>
              </a:rPr>
              <a:t>	</a:t>
            </a:r>
            <a:r>
              <a:rPr lang="en-US" dirty="0" smtClean="0">
                <a:effectLst/>
              </a:rPr>
              <a:t>-Applications due Feb 11, 2022</a:t>
            </a:r>
            <a:endParaRPr lang="en-US" dirty="0"/>
          </a:p>
        </p:txBody>
      </p:sp>
    </p:spTree>
    <p:extLst>
      <p:ext uri="{BB962C8B-B14F-4D97-AF65-F5344CB8AC3E}">
        <p14:creationId xmlns:p14="http://schemas.microsoft.com/office/powerpoint/2010/main" val="264372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normAutofit lnSpcReduction="10000"/>
          </a:bodyPr>
          <a:lstStyle/>
          <a:p>
            <a:pPr marL="36900" indent="0">
              <a:buNone/>
            </a:pPr>
            <a:r>
              <a:rPr lang="en-US" sz="3200" dirty="0" smtClean="0"/>
              <a:t>Goal: </a:t>
            </a:r>
          </a:p>
          <a:p>
            <a:r>
              <a:rPr lang="en-US" sz="2800" dirty="0" smtClean="0"/>
              <a:t>to present an overview on the funding options for 2022 and 2023 riparian buffer plantings offered by WUV</a:t>
            </a:r>
          </a:p>
          <a:p>
            <a:r>
              <a:rPr lang="en-US" sz="2800" dirty="0"/>
              <a:t>a</a:t>
            </a:r>
            <a:r>
              <a:rPr lang="en-US" sz="2800" dirty="0" smtClean="0"/>
              <a:t>nswer questions regarding WUV’s upcoming DEC Woody Buffer Application</a:t>
            </a:r>
          </a:p>
          <a:p>
            <a:r>
              <a:rPr lang="en-US" sz="2800" dirty="0"/>
              <a:t>h</a:t>
            </a:r>
            <a:r>
              <a:rPr lang="en-US" sz="2800" dirty="0" smtClean="0"/>
              <a:t>elp planting groups create viable plans for planting over next few years</a:t>
            </a:r>
          </a:p>
          <a:p>
            <a:r>
              <a:rPr lang="en-US" sz="2800" dirty="0"/>
              <a:t>h</a:t>
            </a:r>
            <a:r>
              <a:rPr lang="en-US" sz="2800" dirty="0" smtClean="0"/>
              <a:t>elp build planting and monitoring capacity across Vermont</a:t>
            </a:r>
            <a:endParaRPr lang="en-US" dirty="0"/>
          </a:p>
        </p:txBody>
      </p:sp>
    </p:spTree>
    <p:extLst>
      <p:ext uri="{BB962C8B-B14F-4D97-AF65-F5344CB8AC3E}">
        <p14:creationId xmlns:p14="http://schemas.microsoft.com/office/powerpoint/2010/main" val="127242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62500" lnSpcReduction="20000"/>
          </a:bodyPr>
          <a:lstStyle/>
          <a:p>
            <a:pPr marL="36900" indent="0">
              <a:buNone/>
            </a:pPr>
            <a:r>
              <a:rPr lang="en-US" sz="2400" dirty="0" smtClean="0"/>
              <a:t>Please feel free to ask any questions or email questions to:</a:t>
            </a:r>
          </a:p>
          <a:p>
            <a:pPr marL="0" indent="0">
              <a:buNone/>
            </a:pPr>
            <a:r>
              <a:rPr lang="en-US" sz="2400" dirty="0" smtClean="0"/>
              <a:t>Lyn at </a:t>
            </a:r>
            <a:r>
              <a:rPr lang="en-US" sz="2400" dirty="0" smtClean="0">
                <a:hlinkClick r:id="rId2"/>
              </a:rPr>
              <a:t>watershedsunited@gmail.com</a:t>
            </a:r>
            <a:endParaRPr lang="en-US" sz="2400" dirty="0" smtClean="0"/>
          </a:p>
          <a:p>
            <a:pPr marL="0" indent="0">
              <a:buNone/>
            </a:pPr>
            <a:r>
              <a:rPr lang="en-US" sz="2400" dirty="0" smtClean="0"/>
              <a:t>Christian at Christian@whiteriverpartnership.org</a:t>
            </a:r>
          </a:p>
          <a:p>
            <a:pPr marL="0" indent="0">
              <a:buNone/>
            </a:pPr>
            <a:endParaRPr lang="en-US" sz="2400" dirty="0"/>
          </a:p>
          <a:p>
            <a:pPr marL="0" indent="0">
              <a:buNone/>
            </a:pPr>
            <a:r>
              <a:rPr lang="en-US" sz="2400" i="1" dirty="0" smtClean="0"/>
              <a:t>Reminder:</a:t>
            </a:r>
          </a:p>
          <a:p>
            <a:pPr marL="0" indent="0">
              <a:buNone/>
            </a:pPr>
            <a:r>
              <a:rPr lang="en-US" sz="2600" b="1" dirty="0"/>
              <a:t>2022 Riparian Forest Restoration Practitioners’ Meeting</a:t>
            </a:r>
          </a:p>
          <a:p>
            <a:pPr marL="0" indent="0">
              <a:buNone/>
            </a:pPr>
            <a:r>
              <a:rPr lang="en-US" sz="2400" b="1" dirty="0" smtClean="0"/>
              <a:t>When: </a:t>
            </a:r>
            <a:r>
              <a:rPr lang="en-US" sz="2400" dirty="0" smtClean="0"/>
              <a:t>March 30 &amp; 31</a:t>
            </a:r>
          </a:p>
          <a:p>
            <a:pPr marL="0" indent="0">
              <a:buNone/>
            </a:pPr>
            <a:r>
              <a:rPr lang="en-US" sz="2400" b="1" dirty="0" smtClean="0"/>
              <a:t>What</a:t>
            </a:r>
            <a:r>
              <a:rPr lang="en-US" sz="2400" b="1" dirty="0"/>
              <a:t>: </a:t>
            </a:r>
            <a:r>
              <a:rPr lang="en-US" sz="2400" dirty="0"/>
              <a:t>Over the course of two days, we will discuss a range of topics related to riparian forest restoration in the Lake Champlain Basin (though folks working outside the basin are VERY welcome! Much of the content will be broadly applicable). Proposed topics include herbaceous invasive management, EAB response, the role of mycorrhizae in restoration, in-stream restoration work, and more. A detailed schedule and agenda will be available by late February/early March. Registered meeting attendees will receive updates by email, and anyone can find the most recent meeting news and updates at </a:t>
            </a:r>
            <a:r>
              <a:rPr lang="en-US" sz="2400" dirty="0">
                <a:hlinkClick r:id="rId3"/>
              </a:rPr>
              <a:t>https://</a:t>
            </a:r>
            <a:r>
              <a:rPr lang="en-US" sz="2400" dirty="0" smtClean="0">
                <a:hlinkClick r:id="rId3"/>
              </a:rPr>
              <a:t>www.uvm.edu/seagrant/watershed-forestry-partnership/lake-champlain-basin-riparian-restoration-contact-database</a:t>
            </a:r>
            <a:r>
              <a:rPr lang="en-US" sz="2400" dirty="0" smtClean="0"/>
              <a:t>.</a:t>
            </a:r>
            <a:endParaRPr lang="en-US" sz="2400" dirty="0"/>
          </a:p>
          <a:p>
            <a:pPr marL="0" indent="0">
              <a:buNone/>
            </a:pPr>
            <a:r>
              <a:rPr lang="en-US" sz="2400" b="1" dirty="0"/>
              <a:t>Register: </a:t>
            </a:r>
            <a:r>
              <a:rPr lang="en-US" sz="2400" dirty="0"/>
              <a:t>https://docs.google.com/forms/d/e/1FAIpQLSf3xg4Rli6XBd8VeNXC2XiQ4R6ucBP3f22fj86rLdZR0amowQ/viewform</a:t>
            </a:r>
            <a:endParaRPr lang="en-US" sz="2400" dirty="0" smtClean="0"/>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167687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Links</a:t>
            </a:r>
            <a:endParaRPr lang="en-US" dirty="0"/>
          </a:p>
        </p:txBody>
      </p:sp>
      <p:sp>
        <p:nvSpPr>
          <p:cNvPr id="3" name="Content Placeholder 2"/>
          <p:cNvSpPr>
            <a:spLocks noGrp="1"/>
          </p:cNvSpPr>
          <p:nvPr>
            <p:ph idx="1"/>
          </p:nvPr>
        </p:nvSpPr>
        <p:spPr/>
        <p:txBody>
          <a:bodyPr/>
          <a:lstStyle/>
          <a:p>
            <a:r>
              <a:rPr lang="en-US" dirty="0"/>
              <a:t>WUV block grant site: </a:t>
            </a:r>
            <a:r>
              <a:rPr lang="en-US" dirty="0">
                <a:hlinkClick r:id="rId2"/>
              </a:rPr>
              <a:t>https://watershedsunitedvt.org/resources/block-grants</a:t>
            </a:r>
            <a:endParaRPr lang="en-US" dirty="0"/>
          </a:p>
          <a:p>
            <a:pPr marL="450000" lvl="1" indent="0">
              <a:buNone/>
            </a:pPr>
            <a:r>
              <a:rPr lang="en-US" dirty="0"/>
              <a:t>This link will have the guidance information and application for the DEC Woody Buffer block grant</a:t>
            </a:r>
          </a:p>
          <a:p>
            <a:pPr marL="450000" lvl="1" indent="0">
              <a:buNone/>
            </a:pPr>
            <a:r>
              <a:rPr lang="en-US" dirty="0"/>
              <a:t>(Please contact WUV directly for additional information on PUR </a:t>
            </a:r>
            <a:r>
              <a:rPr lang="en-US" dirty="0" err="1"/>
              <a:t>Projet</a:t>
            </a:r>
            <a:r>
              <a:rPr lang="en-US" dirty="0"/>
              <a:t> and NFWF funding)</a:t>
            </a:r>
          </a:p>
          <a:p>
            <a:r>
              <a:rPr lang="en-US" dirty="0" smtClean="0"/>
              <a:t>CWIP 2021 Funding Policy: </a:t>
            </a:r>
            <a:r>
              <a:rPr lang="en-US" b="1" i="1" dirty="0">
                <a:effectLst/>
                <a:hlinkClick r:id="rId3"/>
              </a:rPr>
              <a:t>https://dec.vermont.gov/sites/dec/files/wsm/erp/docs/2021-02-04_FINAL_FY21_CWIPFundingPolicy_signed.pdf</a:t>
            </a:r>
            <a:endParaRPr lang="en-US" b="1" i="1" dirty="0">
              <a:effectLst/>
            </a:endParaRPr>
          </a:p>
          <a:p>
            <a:pPr marL="36900" indent="0">
              <a:buNone/>
            </a:pPr>
            <a:endParaRPr lang="en-US" dirty="0"/>
          </a:p>
          <a:p>
            <a:pPr marL="450000" lvl="1" indent="0">
              <a:buNone/>
            </a:pPr>
            <a:endParaRPr lang="en-US" dirty="0"/>
          </a:p>
        </p:txBody>
      </p:sp>
    </p:spTree>
    <p:extLst>
      <p:ext uri="{BB962C8B-B14F-4D97-AF65-F5344CB8AC3E}">
        <p14:creationId xmlns:p14="http://schemas.microsoft.com/office/powerpoint/2010/main" val="162265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2022 – 2023 WUV’s DEC Woody Buffer Funding</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smtClean="0"/>
              <a:t>Applications due </a:t>
            </a:r>
            <a:r>
              <a:rPr lang="en-US" sz="2400" b="1" i="1" dirty="0" smtClean="0"/>
              <a:t>February 2, 2022 </a:t>
            </a:r>
            <a:r>
              <a:rPr lang="en-US" sz="2400" dirty="0" smtClean="0"/>
              <a:t>for plantings to be performed in </a:t>
            </a:r>
            <a:r>
              <a:rPr lang="en-US" sz="2400" b="1" i="1" dirty="0" smtClean="0"/>
              <a:t>Spring and Fall of 2022</a:t>
            </a:r>
          </a:p>
          <a:p>
            <a:r>
              <a:rPr lang="en-US" sz="2400" dirty="0" smtClean="0"/>
              <a:t>Applications can be found at: </a:t>
            </a:r>
            <a:r>
              <a:rPr lang="en-US" sz="2400" dirty="0" smtClean="0">
                <a:hlinkClick r:id="rId2"/>
              </a:rPr>
              <a:t>https://watershedsunitedvt.org/resources/block-grants</a:t>
            </a:r>
            <a:endParaRPr lang="en-US" sz="2400" dirty="0" smtClean="0"/>
          </a:p>
          <a:p>
            <a:r>
              <a:rPr lang="en-US" sz="2400" dirty="0" smtClean="0"/>
              <a:t>Available plantings funds (for 2022 and 2023): </a:t>
            </a:r>
            <a:r>
              <a:rPr lang="en-US" sz="3200" b="1" i="1" dirty="0" smtClean="0"/>
              <a:t>$250,000</a:t>
            </a:r>
          </a:p>
          <a:p>
            <a:r>
              <a:rPr lang="en-US" sz="2400" dirty="0" smtClean="0"/>
              <a:t>No limit to number of plantings or size of plantings that groups can apply for. </a:t>
            </a:r>
            <a:r>
              <a:rPr lang="en-US" sz="2400" i="1" dirty="0" smtClean="0"/>
              <a:t>Each planting site requires its own application</a:t>
            </a:r>
          </a:p>
          <a:p>
            <a:r>
              <a:rPr lang="en-US" sz="2400" dirty="0" smtClean="0"/>
              <a:t>Funding is cost reimbursable, but can be billed at multiple points throughout grant cycle</a:t>
            </a:r>
          </a:p>
          <a:p>
            <a:r>
              <a:rPr lang="en-US" sz="2400" dirty="0"/>
              <a:t>The primary purpose of the planting must be to establish wooded riparian buffers of sufficient width </a:t>
            </a:r>
            <a:r>
              <a:rPr lang="en-US" sz="2400" dirty="0" smtClean="0"/>
              <a:t>intercept </a:t>
            </a:r>
            <a:r>
              <a:rPr lang="en-US" sz="2400" dirty="0"/>
              <a:t>sediment, nutrients, pesticides, and other materials in surface runoff and reduce nutrient and other pollutants in shallow subsurface water </a:t>
            </a:r>
            <a:r>
              <a:rPr lang="en-US" sz="2400" dirty="0" smtClean="0"/>
              <a:t>flow</a:t>
            </a:r>
          </a:p>
          <a:p>
            <a:r>
              <a:rPr lang="en-US" sz="2400" dirty="0" smtClean="0"/>
              <a:t>Performance Measures:</a:t>
            </a:r>
          </a:p>
          <a:p>
            <a:pPr lvl="1"/>
            <a:r>
              <a:rPr lang="en-US" sz="2000" dirty="0" smtClean="0"/>
              <a:t> Acres of riparian buffer planted</a:t>
            </a:r>
          </a:p>
          <a:p>
            <a:pPr lvl="1"/>
            <a:r>
              <a:rPr lang="en-US" sz="2000" dirty="0" smtClean="0"/>
              <a:t>Linear feet of riparian buffer planted</a:t>
            </a:r>
          </a:p>
          <a:p>
            <a:pPr marL="0" indent="0">
              <a:buNone/>
            </a:pPr>
            <a:endParaRPr lang="en-US" dirty="0" smtClean="0"/>
          </a:p>
          <a:p>
            <a:endParaRPr lang="en-US" dirty="0"/>
          </a:p>
        </p:txBody>
      </p:sp>
    </p:spTree>
    <p:extLst>
      <p:ext uri="{BB962C8B-B14F-4D97-AF65-F5344CB8AC3E}">
        <p14:creationId xmlns:p14="http://schemas.microsoft.com/office/powerpoint/2010/main" val="64371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Woody Buffer Planting Requirements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Minimum 35-foot buffer</a:t>
            </a:r>
          </a:p>
          <a:p>
            <a:pPr marL="0" indent="0">
              <a:buNone/>
            </a:pPr>
            <a:r>
              <a:rPr lang="en-US" dirty="0" smtClean="0"/>
              <a:t>• At least 300 stems per acre</a:t>
            </a:r>
          </a:p>
          <a:p>
            <a:pPr marL="0" indent="0">
              <a:buNone/>
            </a:pPr>
            <a:r>
              <a:rPr lang="en-US" dirty="0" smtClean="0"/>
              <a:t>• Native woody species appropriate to site location</a:t>
            </a:r>
          </a:p>
          <a:p>
            <a:pPr marL="0" indent="0">
              <a:buNone/>
            </a:pPr>
            <a:r>
              <a:rPr lang="en-US" dirty="0" smtClean="0"/>
              <a:t>• Site location or strategy identified in Tactical Basin Plan or River Corridor Plan</a:t>
            </a:r>
          </a:p>
          <a:p>
            <a:pPr marL="0" indent="0">
              <a:buNone/>
            </a:pPr>
            <a:r>
              <a:rPr lang="en-US" dirty="0" smtClean="0"/>
              <a:t>• Planting Plan and DEC 10-Year O&amp;M Agreement (Planting organization can be responsible party for O&amp;M, landowner signature is not required)</a:t>
            </a:r>
          </a:p>
          <a:p>
            <a:r>
              <a:rPr lang="en-US" dirty="0" smtClean="0"/>
              <a:t>Match appreciated but not required (volunteer hours can be used as match)</a:t>
            </a:r>
            <a:endParaRPr lang="en-US" dirty="0"/>
          </a:p>
        </p:txBody>
      </p:sp>
    </p:spTree>
    <p:extLst>
      <p:ext uri="{BB962C8B-B14F-4D97-AF65-F5344CB8AC3E}">
        <p14:creationId xmlns:p14="http://schemas.microsoft.com/office/powerpoint/2010/main" val="4093950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Woody Buffer Planting Recommendations</a:t>
            </a:r>
            <a:endParaRPr lang="en-US" dirty="0"/>
          </a:p>
        </p:txBody>
      </p:sp>
      <p:sp>
        <p:nvSpPr>
          <p:cNvPr id="3" name="Content Placeholder 2"/>
          <p:cNvSpPr>
            <a:spLocks noGrp="1"/>
          </p:cNvSpPr>
          <p:nvPr>
            <p:ph idx="1"/>
          </p:nvPr>
        </p:nvSpPr>
        <p:spPr/>
        <p:txBody>
          <a:bodyPr/>
          <a:lstStyle/>
          <a:p>
            <a:pPr lvl="0"/>
            <a:r>
              <a:rPr lang="en-US" dirty="0"/>
              <a:t>Stock from Vermont grown nurseries</a:t>
            </a:r>
          </a:p>
          <a:p>
            <a:pPr lvl="0"/>
            <a:r>
              <a:rPr lang="en-US" dirty="0"/>
              <a:t>3 to 5 foot trees (both this and the above recommendation have been shown to lead to lower mortality)</a:t>
            </a:r>
          </a:p>
          <a:p>
            <a:pPr lvl="0"/>
            <a:r>
              <a:rPr lang="en-US" dirty="0"/>
              <a:t>Wider buffers (50 feet) where appropriate and possible</a:t>
            </a:r>
          </a:p>
          <a:p>
            <a:pPr lvl="0"/>
            <a:r>
              <a:rPr lang="en-US" dirty="0"/>
              <a:t>More stems per acre (400) for certain sites</a:t>
            </a:r>
          </a:p>
          <a:p>
            <a:pPr marL="0" indent="0">
              <a:buNone/>
            </a:pPr>
            <a:endParaRPr lang="en-US" dirty="0"/>
          </a:p>
        </p:txBody>
      </p:sp>
    </p:spTree>
    <p:extLst>
      <p:ext uri="{BB962C8B-B14F-4D97-AF65-F5344CB8AC3E}">
        <p14:creationId xmlns:p14="http://schemas.microsoft.com/office/powerpoint/2010/main" val="1793564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Woody Buffer Site Eligibility</a:t>
            </a:r>
            <a:endParaRPr lang="en-US" dirty="0"/>
          </a:p>
        </p:txBody>
      </p:sp>
      <p:sp>
        <p:nvSpPr>
          <p:cNvPr id="3" name="Content Placeholder 2"/>
          <p:cNvSpPr>
            <a:spLocks noGrp="1"/>
          </p:cNvSpPr>
          <p:nvPr>
            <p:ph idx="1"/>
          </p:nvPr>
        </p:nvSpPr>
        <p:spPr/>
        <p:txBody>
          <a:bodyPr>
            <a:normAutofit/>
          </a:bodyPr>
          <a:lstStyle/>
          <a:p>
            <a:r>
              <a:rPr lang="en-US" dirty="0" smtClean="0"/>
              <a:t>Site location or strategy identified in Tactical Basin Plan or River Corridor Plan, and planting must have a Watershed Project Database ID</a:t>
            </a:r>
          </a:p>
          <a:p>
            <a:r>
              <a:rPr lang="en-US" dirty="0"/>
              <a:t>The primary purpose of the planting must be to establish wooded riparian buffers of sufficient width  intercept sediment, nutrients, pesticides, and other materials in surface runoff and reduce nutrient and other pollutants in shallow subsurface water </a:t>
            </a:r>
            <a:r>
              <a:rPr lang="en-US" dirty="0" smtClean="0"/>
              <a:t>flow (clean water focused plantings)</a:t>
            </a:r>
          </a:p>
          <a:p>
            <a:r>
              <a:rPr lang="en-US" dirty="0" smtClean="0"/>
              <a:t>Planting sites must be </a:t>
            </a:r>
            <a:r>
              <a:rPr lang="en-US" dirty="0"/>
              <a:t>high- priority, </a:t>
            </a:r>
            <a:r>
              <a:rPr lang="en-US" dirty="0" smtClean="0"/>
              <a:t>cost-effective and utilize native vegetation</a:t>
            </a:r>
          </a:p>
          <a:p>
            <a:r>
              <a:rPr lang="en-US" dirty="0" smtClean="0"/>
              <a:t>All plantings must meet eligibility criteria outlined in the Vermont Clean Water Intuitive Program State Fiscal Year 2021 Policy: </a:t>
            </a:r>
            <a:r>
              <a:rPr lang="en-US" dirty="0" smtClean="0">
                <a:hlinkClick r:id="rId2"/>
              </a:rPr>
              <a:t>https://dec.vermont.gov/sites/dec/files/wsm/erp/docs/2021-02-04_FINAL_FY21_CWIPFundingPolicy_signed.pdf</a:t>
            </a:r>
            <a:endParaRPr lang="en-US" dirty="0" smtClean="0"/>
          </a:p>
          <a:p>
            <a:endParaRPr lang="en-US" dirty="0" smtClean="0"/>
          </a:p>
        </p:txBody>
      </p:sp>
    </p:spTree>
    <p:extLst>
      <p:ext uri="{BB962C8B-B14F-4D97-AF65-F5344CB8AC3E}">
        <p14:creationId xmlns:p14="http://schemas.microsoft.com/office/powerpoint/2010/main" val="1960199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Woody Buffer Expenses</a:t>
            </a:r>
            <a:endParaRPr lang="en-US" dirty="0"/>
          </a:p>
        </p:txBody>
      </p:sp>
      <p:sp>
        <p:nvSpPr>
          <p:cNvPr id="3" name="Content Placeholder 2"/>
          <p:cNvSpPr>
            <a:spLocks noGrp="1"/>
          </p:cNvSpPr>
          <p:nvPr>
            <p:ph idx="1"/>
          </p:nvPr>
        </p:nvSpPr>
        <p:spPr/>
        <p:txBody>
          <a:bodyPr>
            <a:normAutofit/>
          </a:bodyPr>
          <a:lstStyle/>
          <a:p>
            <a:r>
              <a:rPr lang="en-US" dirty="0" smtClean="0"/>
              <a:t>See CWIP guidelines for extensive list of all ineligible expenses: </a:t>
            </a:r>
            <a:r>
              <a:rPr lang="en-US" b="1" i="1" dirty="0">
                <a:effectLst/>
                <a:hlinkClick r:id="rId2"/>
              </a:rPr>
              <a:t>https://</a:t>
            </a:r>
            <a:r>
              <a:rPr lang="en-US" b="1" i="1" dirty="0" smtClean="0">
                <a:effectLst/>
                <a:hlinkClick r:id="rId2"/>
              </a:rPr>
              <a:t>dec.vermont.gov/sites/dec/files/wsm/erp/docs/2021-02-04_FINAL_FY21_CWIPFundingPolicy_signed.pdf</a:t>
            </a:r>
            <a:r>
              <a:rPr lang="en-US" b="1" i="1" dirty="0" smtClean="0">
                <a:effectLst/>
              </a:rPr>
              <a:t> </a:t>
            </a:r>
            <a:r>
              <a:rPr lang="en-US" dirty="0" smtClean="0">
                <a:effectLst/>
              </a:rPr>
              <a:t>(pg. 15 and 16)</a:t>
            </a:r>
            <a:endParaRPr lang="en-US" dirty="0" smtClean="0"/>
          </a:p>
          <a:p>
            <a:r>
              <a:rPr lang="en-US" dirty="0" smtClean="0"/>
              <a:t>Eligible Expenses for Woody Buffer Planting:</a:t>
            </a:r>
          </a:p>
          <a:p>
            <a:pPr lvl="1"/>
            <a:r>
              <a:rPr lang="en-US" dirty="0" smtClean="0"/>
              <a:t>Mileage</a:t>
            </a:r>
          </a:p>
          <a:p>
            <a:pPr lvl="1"/>
            <a:r>
              <a:rPr lang="en-US" dirty="0" smtClean="0"/>
              <a:t>Trees/shrubs</a:t>
            </a:r>
          </a:p>
          <a:p>
            <a:pPr lvl="1"/>
            <a:r>
              <a:rPr lang="en-US" dirty="0" smtClean="0"/>
              <a:t>Planting Crews/staff</a:t>
            </a:r>
          </a:p>
          <a:p>
            <a:pPr lvl="1"/>
            <a:r>
              <a:rPr lang="en-US" dirty="0" smtClean="0"/>
              <a:t>Project management </a:t>
            </a:r>
          </a:p>
          <a:p>
            <a:endParaRPr lang="en-US" dirty="0"/>
          </a:p>
        </p:txBody>
      </p:sp>
    </p:spTree>
    <p:extLst>
      <p:ext uri="{BB962C8B-B14F-4D97-AF65-F5344CB8AC3E}">
        <p14:creationId xmlns:p14="http://schemas.microsoft.com/office/powerpoint/2010/main" val="2019492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Woody Buffer Milestones and Deliverables</a:t>
            </a:r>
            <a:endParaRPr lang="en-US" dirty="0"/>
          </a:p>
        </p:txBody>
      </p:sp>
      <p:pic>
        <p:nvPicPr>
          <p:cNvPr id="4" name="Content Placeholder 3"/>
          <p:cNvPicPr>
            <a:picLocks noGrp="1"/>
          </p:cNvPicPr>
          <p:nvPr>
            <p:ph idx="1"/>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052944" y="1580050"/>
            <a:ext cx="9559637" cy="4303712"/>
          </a:xfrm>
          <a:prstGeom prst="rect">
            <a:avLst/>
          </a:prstGeom>
          <a:noFill/>
          <a:ln>
            <a:noFill/>
          </a:ln>
        </p:spPr>
      </p:pic>
    </p:spTree>
    <p:extLst>
      <p:ext uri="{BB962C8B-B14F-4D97-AF65-F5344CB8AC3E}">
        <p14:creationId xmlns:p14="http://schemas.microsoft.com/office/powerpoint/2010/main" val="42006858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1848</TotalTime>
  <Words>3442</Words>
  <Application>Microsoft Office PowerPoint</Application>
  <PresentationFormat>Widescreen</PresentationFormat>
  <Paragraphs>188</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Calisto MT</vt:lpstr>
      <vt:lpstr>Trebuchet MS</vt:lpstr>
      <vt:lpstr>Wingdings 2</vt:lpstr>
      <vt:lpstr>Slate</vt:lpstr>
      <vt:lpstr> 2022-2023 WUV Tree Planting Webinar </vt:lpstr>
      <vt:lpstr>Introductions</vt:lpstr>
      <vt:lpstr>Presentation Overview</vt:lpstr>
      <vt:lpstr>2022 – 2023 WUV’s DEC Woody Buffer Funding</vt:lpstr>
      <vt:lpstr>Woody Buffer Planting Requirements</vt:lpstr>
      <vt:lpstr>Woody Buffer Planting Recommendations</vt:lpstr>
      <vt:lpstr>Woody Buffer Site Eligibility</vt:lpstr>
      <vt:lpstr>Eligible Woody Buffer Expenses</vt:lpstr>
      <vt:lpstr>Woody Buffer Milestones and Deliverables</vt:lpstr>
      <vt:lpstr>Funding Considerations</vt:lpstr>
      <vt:lpstr>Pre-Planting Process and Deliverables</vt:lpstr>
      <vt:lpstr>Post-Planting Deliverables</vt:lpstr>
      <vt:lpstr>Application Changes for 2022</vt:lpstr>
      <vt:lpstr>DEC Woody Buffer Enhancement Planting Funding</vt:lpstr>
      <vt:lpstr>DEC Woody Buffer Enhancement Planting Funding</vt:lpstr>
      <vt:lpstr>How to access Enhancement Planting Funding</vt:lpstr>
      <vt:lpstr>Questions on DEC Woody Buffer Plantings?? </vt:lpstr>
      <vt:lpstr>DEC Woody Buffer Questions from Webinar</vt:lpstr>
      <vt:lpstr>DEC Woody Buffer Questions from Webinar, cont.</vt:lpstr>
      <vt:lpstr>2022 PUR Projet Planting Funds</vt:lpstr>
      <vt:lpstr>PUR Projet Planting Requirements</vt:lpstr>
      <vt:lpstr>PUR Projet Payment Structure</vt:lpstr>
      <vt:lpstr>PUR Projet Next Steps</vt:lpstr>
      <vt:lpstr>Questions of 2022 PUR Projet Funds??</vt:lpstr>
      <vt:lpstr>PUR Projet Questions from Webinar</vt:lpstr>
      <vt:lpstr>National Fish and Wildlife Foundation (NFWF): Implement and Enhance Streamside Forests to Improve Riparian Habitat Funding</vt:lpstr>
      <vt:lpstr>NFWF Next Steps</vt:lpstr>
      <vt:lpstr>Creating Sustainable Planting and Monitoring Programs</vt:lpstr>
      <vt:lpstr>Other non-WUV buffer planting funding sources:</vt:lpstr>
      <vt:lpstr>Questions</vt:lpstr>
      <vt:lpstr>Important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2022-2023 WUV Tree Planting Webinar</dc:title>
  <dc:creator>Christian Pelletier</dc:creator>
  <cp:lastModifiedBy>Christian Pelletier</cp:lastModifiedBy>
  <cp:revision>46</cp:revision>
  <dcterms:created xsi:type="dcterms:W3CDTF">2022-01-18T12:12:13Z</dcterms:created>
  <dcterms:modified xsi:type="dcterms:W3CDTF">2022-01-25T17:59:14Z</dcterms:modified>
</cp:coreProperties>
</file>